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97" r:id="rId6"/>
    <p:sldId id="296" r:id="rId7"/>
    <p:sldId id="301" r:id="rId8"/>
    <p:sldId id="302" r:id="rId9"/>
    <p:sldId id="303" r:id="rId10"/>
    <p:sldId id="308" r:id="rId11"/>
    <p:sldId id="304" r:id="rId12"/>
    <p:sldId id="305" r:id="rId13"/>
    <p:sldId id="309" r:id="rId14"/>
    <p:sldId id="306" r:id="rId15"/>
    <p:sldId id="307" r:id="rId16"/>
    <p:sldId id="295" r:id="rId17"/>
    <p:sldId id="260" r:id="rId18"/>
    <p:sldId id="286" r:id="rId19"/>
    <p:sldId id="258" r:id="rId20"/>
    <p:sldId id="287" r:id="rId21"/>
    <p:sldId id="289" r:id="rId22"/>
    <p:sldId id="290" r:id="rId23"/>
    <p:sldId id="291" r:id="rId24"/>
    <p:sldId id="294" r:id="rId25"/>
    <p:sldId id="293" r:id="rId26"/>
    <p:sldId id="292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36"/>
    <a:srgbClr val="103350"/>
    <a:srgbClr val="0C4360"/>
    <a:srgbClr val="1B6872"/>
    <a:srgbClr val="63B7C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32324D-7533-4CAC-85EA-67B9B40BC9BC}" v="745" dt="2023-07-25T11:38:29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9/5/2023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‹N›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it-IT" noProof="0"/>
              <a:t>Fare clic per modificare lo stile del sottotitolo dello schema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noProof="0"/>
              <a:t>Fare clic per modificare lo stile del titolo dello schema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‹N›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‹N›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Vehicle Dynamics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989320"/>
            <a:ext cx="7077456" cy="868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Daniela Argeri Gianmarco </a:t>
            </a:r>
            <a:r>
              <a:rPr lang="en-US" dirty="0" err="1"/>
              <a:t>Lavacca</a:t>
            </a:r>
            <a:r>
              <a:rPr lang="en-US" dirty="0"/>
              <a:t> AA 2022/2023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85273-ED66-C326-5CC3-7CFBF3C2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Weighting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22DE6D7-8A39-3776-809E-1F980C98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CDDF03-E2A2-43B1-27E0-68C8C608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882" y="1248933"/>
            <a:ext cx="5245341" cy="22729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E712DEB-34E4-E563-0B95-6740BBD88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611851"/>
            <a:ext cx="5245341" cy="22729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4F4BD3B-B44C-C3D2-3464-A1619E6CC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1248933"/>
            <a:ext cx="5245341" cy="227298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B68BE68-3C5B-3B52-9B88-C8FFC1C6A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882" y="3603595"/>
            <a:ext cx="5245341" cy="227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85273-ED66-C326-5CC3-7CFBF3C2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Aligning</a:t>
            </a:r>
            <a:r>
              <a:rPr lang="it-IT" dirty="0"/>
              <a:t> Moment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22DE6D7-8A39-3776-809E-1F980C98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65E6C8F2-BF33-A032-A3F3-8338C2CBC7A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592134"/>
                <a:ext cx="4543136" cy="4093243"/>
              </a:xfrm>
            </p:spPr>
            <p:txBody>
              <a:bodyPr/>
              <a:lstStyle/>
              <a:p>
                <a:r>
                  <a:rPr lang="en-GB" dirty="0"/>
                  <a:t>Nominal vertical force: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𝐹𝑧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700 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First guess:</a:t>
                </a:r>
              </a:p>
              <a:p>
                <a:pPr marL="0" indent="0" algn="ctr">
                  <a:buNone/>
                </a:pPr>
                <a:r>
                  <a:rPr lang="en-GB" dirty="0"/>
                  <a:t>P0 = [</a:t>
                </a:r>
                <a:r>
                  <a:rPr lang="en-GB" sz="1800" b="0" i="0" u="none" strike="noStrike" baseline="0" dirty="0">
                    <a:latin typeface="HFBR10"/>
                  </a:rPr>
                  <a:t>10, 13, 1.28, 1.28, -0.16, -0.2, -0.032, 0, 0, 0, 0.28, -0.005</a:t>
                </a:r>
                <a:r>
                  <a:rPr lang="en-GB" dirty="0"/>
                  <a:t>]</a:t>
                </a:r>
              </a:p>
              <a:p>
                <a:r>
                  <a:rPr lang="en-GB" dirty="0"/>
                  <a:t>Boundaries: </a:t>
                </a:r>
              </a:p>
              <a:p>
                <a:pPr marL="0" indent="0" algn="ctr">
                  <a:buNone/>
                </a:pPr>
                <a:r>
                  <a:rPr lang="en-GB" dirty="0"/>
                  <a:t>Lb = [</a:t>
                </a:r>
                <a:r>
                  <a:rPr lang="en-GB" sz="1800" b="0" i="0" u="none" strike="noStrike" baseline="0" dirty="0">
                    <a:latin typeface="HFBR10"/>
                  </a:rPr>
                  <a:t>7, 10, 0.5, 0.5, -1, -1, -1, -1, -1, -2, -10,  -1</a:t>
                </a:r>
                <a:r>
                  <a:rPr lang="en-GB" dirty="0"/>
                  <a:t>]</a:t>
                </a:r>
              </a:p>
              <a:p>
                <a:pPr marL="0" indent="0" algn="ctr">
                  <a:buNone/>
                </a:pPr>
                <a:r>
                  <a:rPr lang="en-GB" dirty="0" err="1"/>
                  <a:t>Ub</a:t>
                </a:r>
                <a:r>
                  <a:rPr lang="en-GB" dirty="0"/>
                  <a:t> = [</a:t>
                </a:r>
                <a:r>
                  <a:rPr lang="en-GB" sz="1800" b="0" i="0" u="none" strike="noStrike" baseline="0" dirty="0">
                    <a:latin typeface="HFBR10"/>
                  </a:rPr>
                  <a:t>15, 16, 2, 2, 0, 1, 1, 1, 1, 0, 3, 0</a:t>
                </a:r>
                <a:r>
                  <a:rPr lang="en-GB" dirty="0"/>
                  <a:t>]</a:t>
                </a:r>
              </a:p>
              <a:p>
                <a:r>
                  <a:rPr lang="en-GB" dirty="0"/>
                  <a:t>Residuals: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65E6C8F2-BF33-A032-A3F3-8338C2CBC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592134"/>
                <a:ext cx="4543136" cy="4093243"/>
              </a:xfrm>
              <a:blipFill>
                <a:blip r:embed="rId2"/>
                <a:stretch>
                  <a:fillRect l="-805" t="-446" r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A25955D5-8E64-4455-7E08-F0CAE356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481" y="603684"/>
            <a:ext cx="5542119" cy="240158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3BABC33-0864-925B-C9A8-D8AC3CA0A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36" y="3214797"/>
            <a:ext cx="6670964" cy="28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14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85273-ED66-C326-5CC3-7CFBF3C2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Aligning</a:t>
            </a:r>
            <a:r>
              <a:rPr lang="it-IT" dirty="0"/>
              <a:t> Moment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22DE6D7-8A39-3776-809E-1F980C98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testo 3">
                <a:extLst>
                  <a:ext uri="{FF2B5EF4-FFF2-40B4-BE49-F238E27FC236}">
                    <a16:creationId xmlns:a16="http://schemas.microsoft.com/office/drawing/2014/main" id="{13CF11DE-574E-BF04-715D-72A727B3527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199816"/>
                <a:ext cx="4360256" cy="5297821"/>
              </a:xfrm>
            </p:spPr>
            <p:txBody>
              <a:bodyPr/>
              <a:lstStyle/>
              <a:p>
                <a:r>
                  <a:rPr lang="en-GB" dirty="0"/>
                  <a:t>Variable nominal force and variable camber: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𝐹𝑧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220, 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440, 700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 900, 1120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0, 1, 2, 3, 4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First guess: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𝐹𝑧</m:t>
                        </m:r>
                      </m:sub>
                    </m:sSub>
                  </m:oMath>
                </a14:m>
                <a:r>
                  <a:rPr lang="en-GB" dirty="0"/>
                  <a:t> = [1.9, 0.2, 0, 0, -0.01]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sub>
                    </m:sSub>
                  </m:oMath>
                </a14:m>
                <a:r>
                  <a:rPr lang="en-GB" dirty="0"/>
                  <a:t> = [-1.4, 0.9, -2, -1.8, 1.5, -1, 1, 0.65, 0.07]</a:t>
                </a:r>
              </a:p>
              <a:p>
                <a:r>
                  <a:rPr lang="en-GB" dirty="0"/>
                  <a:t>Boundaries: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𝐹𝑧</m:t>
                        </m:r>
                      </m:sub>
                    </m:sSub>
                  </m:oMath>
                </a14:m>
                <a:r>
                  <a:rPr lang="en-GB" dirty="0"/>
                  <a:t> = [-5, -5, -1, -1, -1]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𝐹𝑧</m:t>
                        </m:r>
                      </m:sub>
                    </m:sSub>
                  </m:oMath>
                </a14:m>
                <a:r>
                  <a:rPr lang="en-GB" dirty="0"/>
                  <a:t> = [5, 5, 1, 1, 1]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sub>
                    </m:sSub>
                  </m:oMath>
                </a14:m>
                <a:r>
                  <a:rPr lang="en-GB" dirty="0"/>
                  <a:t> = [-3, 0, -2.5, -2.5, 0, -5, -1, -1, -1]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γ</m:t>
                        </m:r>
                      </m:sub>
                    </m:sSub>
                  </m:oMath>
                </a14:m>
                <a:r>
                  <a:rPr lang="en-GB" dirty="0"/>
                  <a:t> = [3, 2, 2, 2, 2, 5, 2, 1, 1]</a:t>
                </a:r>
              </a:p>
              <a:p>
                <a:r>
                  <a:rPr lang="en-GB" dirty="0"/>
                  <a:t>Residuals: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𝐹𝑧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57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800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Segnaposto testo 3">
                <a:extLst>
                  <a:ext uri="{FF2B5EF4-FFF2-40B4-BE49-F238E27FC236}">
                    <a16:creationId xmlns:a16="http://schemas.microsoft.com/office/drawing/2014/main" id="{13CF11DE-574E-BF04-715D-72A727B352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199816"/>
                <a:ext cx="4360256" cy="5297821"/>
              </a:xfrm>
              <a:blipFill>
                <a:blip r:embed="rId2"/>
                <a:stretch>
                  <a:fillRect l="-559" t="-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13784A78-326B-6058-D54B-F8801B27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756" y="3382941"/>
            <a:ext cx="6650643" cy="288194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B50964D-4F61-353B-B769-B1DA57D70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775" y="573265"/>
            <a:ext cx="5985623" cy="269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9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7781544" cy="859055"/>
          </a:xfrm>
        </p:spPr>
        <p:txBody>
          <a:bodyPr/>
          <a:lstStyle/>
          <a:p>
            <a:r>
              <a:rPr lang="en-US" dirty="0"/>
              <a:t>Simulink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72074"/>
            <a:ext cx="6257925" cy="2524192"/>
          </a:xfrm>
        </p:spPr>
        <p:txBody>
          <a:bodyPr>
            <a:normAutofit/>
          </a:bodyPr>
          <a:lstStyle/>
          <a:p>
            <a:r>
              <a:rPr lang="it-IT" dirty="0"/>
              <a:t>The </a:t>
            </a:r>
            <a:r>
              <a:rPr lang="it-IT" dirty="0" err="1"/>
              <a:t>Vehicle</a:t>
            </a:r>
            <a:r>
              <a:rPr lang="it-IT" dirty="0"/>
              <a:t> model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simulate the </a:t>
            </a:r>
            <a:r>
              <a:rPr lang="it-IT" dirty="0" err="1"/>
              <a:t>dynamical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of a Formula Car in </a:t>
            </a:r>
            <a:r>
              <a:rPr lang="it-IT" dirty="0" err="1"/>
              <a:t>two</a:t>
            </a:r>
            <a:r>
              <a:rPr lang="it-IT" dirty="0"/>
              <a:t> Steady State </a:t>
            </a:r>
            <a:r>
              <a:rPr lang="it-IT" dirty="0" err="1"/>
              <a:t>tests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Constant steering angle </a:t>
            </a:r>
            <a:r>
              <a:rPr lang="it-IT" dirty="0" err="1"/>
              <a:t>varying</a:t>
            </a:r>
            <a:r>
              <a:rPr lang="it-IT" dirty="0"/>
              <a:t> the </a:t>
            </a:r>
            <a:r>
              <a:rPr lang="it-IT" dirty="0" err="1"/>
              <a:t>pedal</a:t>
            </a:r>
            <a:r>
              <a:rPr lang="it-IT" dirty="0"/>
              <a:t> in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Constant </a:t>
            </a:r>
            <a:r>
              <a:rPr lang="it-IT" dirty="0" err="1"/>
              <a:t>pedal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 the steering angle in input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9D65F0-7367-8A9C-D3F5-D8A9F719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97" y="3877535"/>
            <a:ext cx="9012942" cy="293211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F9B262C-A5F7-3F7A-7C48-F4CD72CC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571" y="813615"/>
            <a:ext cx="3574868" cy="30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7781544" cy="859055"/>
          </a:xfrm>
        </p:spPr>
        <p:txBody>
          <a:bodyPr/>
          <a:lstStyle/>
          <a:p>
            <a:r>
              <a:rPr lang="en-US" dirty="0"/>
              <a:t>Speed test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3013035"/>
            <a:ext cx="5562600" cy="2451101"/>
          </a:xfrm>
        </p:spPr>
        <p:txBody>
          <a:bodyPr>
            <a:normAutofit lnSpcReduction="10000"/>
          </a:bodyPr>
          <a:lstStyle/>
          <a:p>
            <a:r>
              <a:rPr lang="it-IT" dirty="0"/>
              <a:t>The system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studied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lateral</a:t>
            </a:r>
            <a:r>
              <a:rPr lang="it-IT" dirty="0"/>
              <a:t>/</a:t>
            </a:r>
            <a:r>
              <a:rPr lang="it-IT" dirty="0" err="1"/>
              <a:t>turning</a:t>
            </a:r>
            <a:r>
              <a:rPr lang="it-IT" dirty="0"/>
              <a:t> steady state </a:t>
            </a:r>
            <a:r>
              <a:rPr lang="it-IT" dirty="0" err="1"/>
              <a:t>problem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0 [km/h]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velocity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50 seconds </a:t>
            </a:r>
            <a:r>
              <a:rPr lang="it-IT" dirty="0" err="1"/>
              <a:t>simulation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Parabolic</a:t>
            </a:r>
            <a:r>
              <a:rPr lang="it-IT" dirty="0"/>
              <a:t> arm speed </a:t>
            </a:r>
            <a:r>
              <a:rPr lang="it-IT" dirty="0" err="1"/>
              <a:t>ramp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Constant 10 [</a:t>
            </a:r>
            <a:r>
              <a:rPr lang="it-IT" dirty="0" err="1"/>
              <a:t>deg</a:t>
            </a:r>
            <a:r>
              <a:rPr lang="it-IT" dirty="0"/>
              <a:t>] steering angle</a:t>
            </a:r>
          </a:p>
          <a:p>
            <a:r>
              <a:rPr lang="en-US" dirty="0"/>
              <a:t>The vehicle Path shows clearly the </a:t>
            </a:r>
            <a:r>
              <a:rPr lang="en-US" b="1" dirty="0"/>
              <a:t>Oversteering</a:t>
            </a:r>
            <a:r>
              <a:rPr lang="en-US" dirty="0"/>
              <a:t> tendency of the vehicle.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ttangolo 13">
            <a:extLst>
              <a:ext uri="{FF2B5EF4-FFF2-40B4-BE49-F238E27FC236}">
                <a16:creationId xmlns:a16="http://schemas.microsoft.com/office/drawing/2014/main" id="{92DC4BE2-F9F0-E56B-25B9-992B5CA1E504}"/>
              </a:ext>
            </a:extLst>
          </p:cNvPr>
          <p:cNvSpPr/>
          <p:nvPr/>
        </p:nvSpPr>
        <p:spPr>
          <a:xfrm rot="3930734">
            <a:off x="5455977" y="-299116"/>
            <a:ext cx="9120100" cy="6281557"/>
          </a:xfrm>
          <a:custGeom>
            <a:avLst/>
            <a:gdLst>
              <a:gd name="connsiteX0" fmla="*/ 0 w 8888668"/>
              <a:gd name="connsiteY0" fmla="*/ 0 h 7393011"/>
              <a:gd name="connsiteX1" fmla="*/ 8888668 w 8888668"/>
              <a:gd name="connsiteY1" fmla="*/ 0 h 7393011"/>
              <a:gd name="connsiteX2" fmla="*/ 8888668 w 8888668"/>
              <a:gd name="connsiteY2" fmla="*/ 7393011 h 7393011"/>
              <a:gd name="connsiteX3" fmla="*/ 0 w 8888668"/>
              <a:gd name="connsiteY3" fmla="*/ 7393011 h 7393011"/>
              <a:gd name="connsiteX4" fmla="*/ 0 w 8888668"/>
              <a:gd name="connsiteY4" fmla="*/ 0 h 7393011"/>
              <a:gd name="connsiteX0" fmla="*/ 0 w 9074583"/>
              <a:gd name="connsiteY0" fmla="*/ 0 h 7393011"/>
              <a:gd name="connsiteX1" fmla="*/ 8888668 w 9074583"/>
              <a:gd name="connsiteY1" fmla="*/ 0 h 7393011"/>
              <a:gd name="connsiteX2" fmla="*/ 9074567 w 9074583"/>
              <a:gd name="connsiteY2" fmla="*/ 4541117 h 7393011"/>
              <a:gd name="connsiteX3" fmla="*/ 8888668 w 9074583"/>
              <a:gd name="connsiteY3" fmla="*/ 7393011 h 7393011"/>
              <a:gd name="connsiteX4" fmla="*/ 0 w 9074583"/>
              <a:gd name="connsiteY4" fmla="*/ 7393011 h 7393011"/>
              <a:gd name="connsiteX5" fmla="*/ 0 w 9074583"/>
              <a:gd name="connsiteY5" fmla="*/ 0 h 7393011"/>
              <a:gd name="connsiteX0" fmla="*/ 0 w 9092352"/>
              <a:gd name="connsiteY0" fmla="*/ 0 h 7393011"/>
              <a:gd name="connsiteX1" fmla="*/ 8888668 w 9092352"/>
              <a:gd name="connsiteY1" fmla="*/ 0 h 7393011"/>
              <a:gd name="connsiteX2" fmla="*/ 9074567 w 9092352"/>
              <a:gd name="connsiteY2" fmla="*/ 4541117 h 7393011"/>
              <a:gd name="connsiteX3" fmla="*/ 8888668 w 9092352"/>
              <a:gd name="connsiteY3" fmla="*/ 7393011 h 7393011"/>
              <a:gd name="connsiteX4" fmla="*/ 0 w 9092352"/>
              <a:gd name="connsiteY4" fmla="*/ 7393011 h 7393011"/>
              <a:gd name="connsiteX5" fmla="*/ 0 w 9092352"/>
              <a:gd name="connsiteY5" fmla="*/ 0 h 7393011"/>
              <a:gd name="connsiteX0" fmla="*/ 0 w 9076216"/>
              <a:gd name="connsiteY0" fmla="*/ 0 h 7393011"/>
              <a:gd name="connsiteX1" fmla="*/ 5584616 w 9076216"/>
              <a:gd name="connsiteY1" fmla="*/ 2670529 h 7393011"/>
              <a:gd name="connsiteX2" fmla="*/ 9074567 w 9076216"/>
              <a:gd name="connsiteY2" fmla="*/ 4541117 h 7393011"/>
              <a:gd name="connsiteX3" fmla="*/ 8888668 w 9076216"/>
              <a:gd name="connsiteY3" fmla="*/ 7393011 h 7393011"/>
              <a:gd name="connsiteX4" fmla="*/ 0 w 9076216"/>
              <a:gd name="connsiteY4" fmla="*/ 7393011 h 7393011"/>
              <a:gd name="connsiteX5" fmla="*/ 0 w 9076216"/>
              <a:gd name="connsiteY5" fmla="*/ 0 h 7393011"/>
              <a:gd name="connsiteX0" fmla="*/ 2942097 w 9076216"/>
              <a:gd name="connsiteY0" fmla="*/ 0 h 6253935"/>
              <a:gd name="connsiteX1" fmla="*/ 5584616 w 9076216"/>
              <a:gd name="connsiteY1" fmla="*/ 1531453 h 6253935"/>
              <a:gd name="connsiteX2" fmla="*/ 9074567 w 9076216"/>
              <a:gd name="connsiteY2" fmla="*/ 3402041 h 6253935"/>
              <a:gd name="connsiteX3" fmla="*/ 8888668 w 9076216"/>
              <a:gd name="connsiteY3" fmla="*/ 6253935 h 6253935"/>
              <a:gd name="connsiteX4" fmla="*/ 0 w 9076216"/>
              <a:gd name="connsiteY4" fmla="*/ 6253935 h 6253935"/>
              <a:gd name="connsiteX5" fmla="*/ 2942097 w 9076216"/>
              <a:gd name="connsiteY5" fmla="*/ 0 h 6253935"/>
              <a:gd name="connsiteX0" fmla="*/ 2878198 w 9012317"/>
              <a:gd name="connsiteY0" fmla="*/ 0 h 6260711"/>
              <a:gd name="connsiteX1" fmla="*/ 5520717 w 9012317"/>
              <a:gd name="connsiteY1" fmla="*/ 1531453 h 6260711"/>
              <a:gd name="connsiteX2" fmla="*/ 9010668 w 9012317"/>
              <a:gd name="connsiteY2" fmla="*/ 3402041 h 6260711"/>
              <a:gd name="connsiteX3" fmla="*/ 8824769 w 9012317"/>
              <a:gd name="connsiteY3" fmla="*/ 6253935 h 6260711"/>
              <a:gd name="connsiteX4" fmla="*/ 0 w 9012317"/>
              <a:gd name="connsiteY4" fmla="*/ 6260711 h 6260711"/>
              <a:gd name="connsiteX5" fmla="*/ 2878198 w 9012317"/>
              <a:gd name="connsiteY5" fmla="*/ 0 h 6260711"/>
              <a:gd name="connsiteX0" fmla="*/ 2878198 w 9012406"/>
              <a:gd name="connsiteY0" fmla="*/ 0 h 6260711"/>
              <a:gd name="connsiteX1" fmla="*/ 5706744 w 9012406"/>
              <a:gd name="connsiteY1" fmla="*/ 1270091 h 6260711"/>
              <a:gd name="connsiteX2" fmla="*/ 9010668 w 9012406"/>
              <a:gd name="connsiteY2" fmla="*/ 3402041 h 6260711"/>
              <a:gd name="connsiteX3" fmla="*/ 8824769 w 9012406"/>
              <a:gd name="connsiteY3" fmla="*/ 6253935 h 6260711"/>
              <a:gd name="connsiteX4" fmla="*/ 0 w 9012406"/>
              <a:gd name="connsiteY4" fmla="*/ 6260711 h 6260711"/>
              <a:gd name="connsiteX5" fmla="*/ 2878198 w 9012406"/>
              <a:gd name="connsiteY5" fmla="*/ 0 h 6260711"/>
              <a:gd name="connsiteX0" fmla="*/ 2878198 w 9245377"/>
              <a:gd name="connsiteY0" fmla="*/ 0 h 6260711"/>
              <a:gd name="connsiteX1" fmla="*/ 5706744 w 9245377"/>
              <a:gd name="connsiteY1" fmla="*/ 1270091 h 6260711"/>
              <a:gd name="connsiteX2" fmla="*/ 9243749 w 9245377"/>
              <a:gd name="connsiteY2" fmla="*/ 3184440 h 6260711"/>
              <a:gd name="connsiteX3" fmla="*/ 8824769 w 9245377"/>
              <a:gd name="connsiteY3" fmla="*/ 6253935 h 6260711"/>
              <a:gd name="connsiteX4" fmla="*/ 0 w 9245377"/>
              <a:gd name="connsiteY4" fmla="*/ 6260711 h 6260711"/>
              <a:gd name="connsiteX5" fmla="*/ 2878198 w 9245377"/>
              <a:gd name="connsiteY5" fmla="*/ 0 h 6260711"/>
              <a:gd name="connsiteX0" fmla="*/ 2878198 w 9265034"/>
              <a:gd name="connsiteY0" fmla="*/ 0 h 6260711"/>
              <a:gd name="connsiteX1" fmla="*/ 9113522 w 9265034"/>
              <a:gd name="connsiteY1" fmla="*/ 2810607 h 6260711"/>
              <a:gd name="connsiteX2" fmla="*/ 9243749 w 9265034"/>
              <a:gd name="connsiteY2" fmla="*/ 3184440 h 6260711"/>
              <a:gd name="connsiteX3" fmla="*/ 8824769 w 9265034"/>
              <a:gd name="connsiteY3" fmla="*/ 6253935 h 6260711"/>
              <a:gd name="connsiteX4" fmla="*/ 0 w 9265034"/>
              <a:gd name="connsiteY4" fmla="*/ 6260711 h 6260711"/>
              <a:gd name="connsiteX5" fmla="*/ 2878198 w 9265034"/>
              <a:gd name="connsiteY5" fmla="*/ 0 h 6260711"/>
              <a:gd name="connsiteX0" fmla="*/ 2878198 w 9247026"/>
              <a:gd name="connsiteY0" fmla="*/ 0 h 6260711"/>
              <a:gd name="connsiteX1" fmla="*/ 9113522 w 9247026"/>
              <a:gd name="connsiteY1" fmla="*/ 2810607 h 6260711"/>
              <a:gd name="connsiteX2" fmla="*/ 9243749 w 9247026"/>
              <a:gd name="connsiteY2" fmla="*/ 3184440 h 6260711"/>
              <a:gd name="connsiteX3" fmla="*/ 8824769 w 9247026"/>
              <a:gd name="connsiteY3" fmla="*/ 6253935 h 6260711"/>
              <a:gd name="connsiteX4" fmla="*/ 0 w 9247026"/>
              <a:gd name="connsiteY4" fmla="*/ 6260711 h 6260711"/>
              <a:gd name="connsiteX5" fmla="*/ 2878198 w 9247026"/>
              <a:gd name="connsiteY5" fmla="*/ 0 h 6260711"/>
              <a:gd name="connsiteX0" fmla="*/ 2878198 w 9247026"/>
              <a:gd name="connsiteY0" fmla="*/ 0 h 6260711"/>
              <a:gd name="connsiteX1" fmla="*/ 9113522 w 9247026"/>
              <a:gd name="connsiteY1" fmla="*/ 2810607 h 6260711"/>
              <a:gd name="connsiteX2" fmla="*/ 9243749 w 9247026"/>
              <a:gd name="connsiteY2" fmla="*/ 3184440 h 6260711"/>
              <a:gd name="connsiteX3" fmla="*/ 7519776 w 9247026"/>
              <a:gd name="connsiteY3" fmla="*/ 6251256 h 6260711"/>
              <a:gd name="connsiteX4" fmla="*/ 0 w 9247026"/>
              <a:gd name="connsiteY4" fmla="*/ 6260711 h 6260711"/>
              <a:gd name="connsiteX5" fmla="*/ 2878198 w 9247026"/>
              <a:gd name="connsiteY5" fmla="*/ 0 h 6260711"/>
              <a:gd name="connsiteX0" fmla="*/ 2878198 w 9247026"/>
              <a:gd name="connsiteY0" fmla="*/ 0 h 6260711"/>
              <a:gd name="connsiteX1" fmla="*/ 9113522 w 9247026"/>
              <a:gd name="connsiteY1" fmla="*/ 2810607 h 6260711"/>
              <a:gd name="connsiteX2" fmla="*/ 9243749 w 9247026"/>
              <a:gd name="connsiteY2" fmla="*/ 3184440 h 6260711"/>
              <a:gd name="connsiteX3" fmla="*/ 7519776 w 9247026"/>
              <a:gd name="connsiteY3" fmla="*/ 6251256 h 6260711"/>
              <a:gd name="connsiteX4" fmla="*/ 0 w 9247026"/>
              <a:gd name="connsiteY4" fmla="*/ 6260711 h 6260711"/>
              <a:gd name="connsiteX5" fmla="*/ 2878198 w 9247026"/>
              <a:gd name="connsiteY5" fmla="*/ 0 h 6260711"/>
              <a:gd name="connsiteX0" fmla="*/ 2878198 w 9247026"/>
              <a:gd name="connsiteY0" fmla="*/ 0 h 6260711"/>
              <a:gd name="connsiteX1" fmla="*/ 9113522 w 9247026"/>
              <a:gd name="connsiteY1" fmla="*/ 2810607 h 6260711"/>
              <a:gd name="connsiteX2" fmla="*/ 9243749 w 9247026"/>
              <a:gd name="connsiteY2" fmla="*/ 3184440 h 6260711"/>
              <a:gd name="connsiteX3" fmla="*/ 7519776 w 9247026"/>
              <a:gd name="connsiteY3" fmla="*/ 6251256 h 6260711"/>
              <a:gd name="connsiteX4" fmla="*/ 0 w 9247026"/>
              <a:gd name="connsiteY4" fmla="*/ 6260711 h 6260711"/>
              <a:gd name="connsiteX5" fmla="*/ 2878198 w 9247026"/>
              <a:gd name="connsiteY5" fmla="*/ 0 h 6260711"/>
              <a:gd name="connsiteX0" fmla="*/ 2878198 w 9628540"/>
              <a:gd name="connsiteY0" fmla="*/ 0 h 6260711"/>
              <a:gd name="connsiteX1" fmla="*/ 9113522 w 9628540"/>
              <a:gd name="connsiteY1" fmla="*/ 2810607 h 6260711"/>
              <a:gd name="connsiteX2" fmla="*/ 9453398 w 9628540"/>
              <a:gd name="connsiteY2" fmla="*/ 2822195 h 6260711"/>
              <a:gd name="connsiteX3" fmla="*/ 9243749 w 9628540"/>
              <a:gd name="connsiteY3" fmla="*/ 3184440 h 6260711"/>
              <a:gd name="connsiteX4" fmla="*/ 7519776 w 9628540"/>
              <a:gd name="connsiteY4" fmla="*/ 6251256 h 6260711"/>
              <a:gd name="connsiteX5" fmla="*/ 0 w 9628540"/>
              <a:gd name="connsiteY5" fmla="*/ 6260711 h 6260711"/>
              <a:gd name="connsiteX6" fmla="*/ 2878198 w 9628540"/>
              <a:gd name="connsiteY6" fmla="*/ 0 h 6260711"/>
              <a:gd name="connsiteX0" fmla="*/ 2878198 w 9729661"/>
              <a:gd name="connsiteY0" fmla="*/ 0 h 6260711"/>
              <a:gd name="connsiteX1" fmla="*/ 9113522 w 9729661"/>
              <a:gd name="connsiteY1" fmla="*/ 2810607 h 6260711"/>
              <a:gd name="connsiteX2" fmla="*/ 9453398 w 9729661"/>
              <a:gd name="connsiteY2" fmla="*/ 2822195 h 6260711"/>
              <a:gd name="connsiteX3" fmla="*/ 7519776 w 9729661"/>
              <a:gd name="connsiteY3" fmla="*/ 6251256 h 6260711"/>
              <a:gd name="connsiteX4" fmla="*/ 0 w 9729661"/>
              <a:gd name="connsiteY4" fmla="*/ 6260711 h 6260711"/>
              <a:gd name="connsiteX5" fmla="*/ 2878198 w 9729661"/>
              <a:gd name="connsiteY5" fmla="*/ 0 h 6260711"/>
              <a:gd name="connsiteX0" fmla="*/ 2878198 w 9404722"/>
              <a:gd name="connsiteY0" fmla="*/ 0 h 6260711"/>
              <a:gd name="connsiteX1" fmla="*/ 9113522 w 9404722"/>
              <a:gd name="connsiteY1" fmla="*/ 2810607 h 6260711"/>
              <a:gd name="connsiteX2" fmla="*/ 7519776 w 9404722"/>
              <a:gd name="connsiteY2" fmla="*/ 6251256 h 6260711"/>
              <a:gd name="connsiteX3" fmla="*/ 0 w 9404722"/>
              <a:gd name="connsiteY3" fmla="*/ 6260711 h 6260711"/>
              <a:gd name="connsiteX4" fmla="*/ 2878198 w 9404722"/>
              <a:gd name="connsiteY4" fmla="*/ 0 h 6260711"/>
              <a:gd name="connsiteX0" fmla="*/ 2878198 w 9561481"/>
              <a:gd name="connsiteY0" fmla="*/ 0 h 6260711"/>
              <a:gd name="connsiteX1" fmla="*/ 9113522 w 9561481"/>
              <a:gd name="connsiteY1" fmla="*/ 2810607 h 6260711"/>
              <a:gd name="connsiteX2" fmla="*/ 8795422 w 9561481"/>
              <a:gd name="connsiteY2" fmla="*/ 4487412 h 6260711"/>
              <a:gd name="connsiteX3" fmla="*/ 7519776 w 9561481"/>
              <a:gd name="connsiteY3" fmla="*/ 6251256 h 6260711"/>
              <a:gd name="connsiteX4" fmla="*/ 0 w 9561481"/>
              <a:gd name="connsiteY4" fmla="*/ 6260711 h 6260711"/>
              <a:gd name="connsiteX5" fmla="*/ 2878198 w 9561481"/>
              <a:gd name="connsiteY5" fmla="*/ 0 h 6260711"/>
              <a:gd name="connsiteX0" fmla="*/ 2878198 w 9561481"/>
              <a:gd name="connsiteY0" fmla="*/ 0 h 6260711"/>
              <a:gd name="connsiteX1" fmla="*/ 9113522 w 9561481"/>
              <a:gd name="connsiteY1" fmla="*/ 2810607 h 6260711"/>
              <a:gd name="connsiteX2" fmla="*/ 8795422 w 9561481"/>
              <a:gd name="connsiteY2" fmla="*/ 4487412 h 6260711"/>
              <a:gd name="connsiteX3" fmla="*/ 7519776 w 9561481"/>
              <a:gd name="connsiteY3" fmla="*/ 6251256 h 6260711"/>
              <a:gd name="connsiteX4" fmla="*/ 0 w 9561481"/>
              <a:gd name="connsiteY4" fmla="*/ 6260711 h 6260711"/>
              <a:gd name="connsiteX5" fmla="*/ 2878198 w 9561481"/>
              <a:gd name="connsiteY5" fmla="*/ 0 h 6260711"/>
              <a:gd name="connsiteX0" fmla="*/ 2878198 w 9552109"/>
              <a:gd name="connsiteY0" fmla="*/ 0 h 6260711"/>
              <a:gd name="connsiteX1" fmla="*/ 9113522 w 9552109"/>
              <a:gd name="connsiteY1" fmla="*/ 2810607 h 6260711"/>
              <a:gd name="connsiteX2" fmla="*/ 8795422 w 9552109"/>
              <a:gd name="connsiteY2" fmla="*/ 4487412 h 6260711"/>
              <a:gd name="connsiteX3" fmla="*/ 7519776 w 9552109"/>
              <a:gd name="connsiteY3" fmla="*/ 6251256 h 6260711"/>
              <a:gd name="connsiteX4" fmla="*/ 0 w 9552109"/>
              <a:gd name="connsiteY4" fmla="*/ 6260711 h 6260711"/>
              <a:gd name="connsiteX5" fmla="*/ 2878198 w 9552109"/>
              <a:gd name="connsiteY5" fmla="*/ 0 h 6260711"/>
              <a:gd name="connsiteX0" fmla="*/ 2878198 w 9404722"/>
              <a:gd name="connsiteY0" fmla="*/ 0 h 6260711"/>
              <a:gd name="connsiteX1" fmla="*/ 9113522 w 9404722"/>
              <a:gd name="connsiteY1" fmla="*/ 2810607 h 6260711"/>
              <a:gd name="connsiteX2" fmla="*/ 7519776 w 9404722"/>
              <a:gd name="connsiteY2" fmla="*/ 6251256 h 6260711"/>
              <a:gd name="connsiteX3" fmla="*/ 0 w 9404722"/>
              <a:gd name="connsiteY3" fmla="*/ 6260711 h 6260711"/>
              <a:gd name="connsiteX4" fmla="*/ 2878198 w 9404722"/>
              <a:gd name="connsiteY4" fmla="*/ 0 h 6260711"/>
              <a:gd name="connsiteX0" fmla="*/ 7519776 w 9204962"/>
              <a:gd name="connsiteY0" fmla="*/ 6251256 h 6260711"/>
              <a:gd name="connsiteX1" fmla="*/ 0 w 9204962"/>
              <a:gd name="connsiteY1" fmla="*/ 6260711 h 6260711"/>
              <a:gd name="connsiteX2" fmla="*/ 2878198 w 9204962"/>
              <a:gd name="connsiteY2" fmla="*/ 0 h 6260711"/>
              <a:gd name="connsiteX3" fmla="*/ 9204962 w 9204962"/>
              <a:gd name="connsiteY3" fmla="*/ 2902047 h 6260711"/>
              <a:gd name="connsiteX0" fmla="*/ 7519776 w 9120100"/>
              <a:gd name="connsiteY0" fmla="*/ 6251256 h 6260711"/>
              <a:gd name="connsiteX1" fmla="*/ 0 w 9120100"/>
              <a:gd name="connsiteY1" fmla="*/ 6260711 h 6260711"/>
              <a:gd name="connsiteX2" fmla="*/ 2878198 w 9120100"/>
              <a:gd name="connsiteY2" fmla="*/ 0 h 6260711"/>
              <a:gd name="connsiteX3" fmla="*/ 9120100 w 9120100"/>
              <a:gd name="connsiteY3" fmla="*/ 2818738 h 6260711"/>
              <a:gd name="connsiteX0" fmla="*/ 7584499 w 9120100"/>
              <a:gd name="connsiteY0" fmla="*/ 6280735 h 6280735"/>
              <a:gd name="connsiteX1" fmla="*/ 0 w 9120100"/>
              <a:gd name="connsiteY1" fmla="*/ 6260711 h 6280735"/>
              <a:gd name="connsiteX2" fmla="*/ 2878198 w 9120100"/>
              <a:gd name="connsiteY2" fmla="*/ 0 h 6280735"/>
              <a:gd name="connsiteX3" fmla="*/ 9120100 w 9120100"/>
              <a:gd name="connsiteY3" fmla="*/ 2818738 h 6280735"/>
              <a:gd name="connsiteX0" fmla="*/ 7534057 w 9120100"/>
              <a:gd name="connsiteY0" fmla="*/ 6268923 h 6268923"/>
              <a:gd name="connsiteX1" fmla="*/ 0 w 9120100"/>
              <a:gd name="connsiteY1" fmla="*/ 6260711 h 6268923"/>
              <a:gd name="connsiteX2" fmla="*/ 2878198 w 9120100"/>
              <a:gd name="connsiteY2" fmla="*/ 0 h 6268923"/>
              <a:gd name="connsiteX3" fmla="*/ 9120100 w 9120100"/>
              <a:gd name="connsiteY3" fmla="*/ 2818738 h 6268923"/>
              <a:gd name="connsiteX0" fmla="*/ 7561795 w 9120100"/>
              <a:gd name="connsiteY0" fmla="*/ 6281557 h 6281557"/>
              <a:gd name="connsiteX1" fmla="*/ 0 w 9120100"/>
              <a:gd name="connsiteY1" fmla="*/ 6260711 h 6281557"/>
              <a:gd name="connsiteX2" fmla="*/ 2878198 w 9120100"/>
              <a:gd name="connsiteY2" fmla="*/ 0 h 6281557"/>
              <a:gd name="connsiteX3" fmla="*/ 9120100 w 9120100"/>
              <a:gd name="connsiteY3" fmla="*/ 2818738 h 628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0100" h="6281557">
                <a:moveTo>
                  <a:pt x="7561795" y="6281557"/>
                </a:moveTo>
                <a:lnTo>
                  <a:pt x="0" y="6260711"/>
                </a:lnTo>
                <a:lnTo>
                  <a:pt x="2878198" y="0"/>
                </a:lnTo>
                <a:lnTo>
                  <a:pt x="9120100" y="2818738"/>
                </a:lnTo>
              </a:path>
            </a:pathLst>
          </a:custGeom>
          <a:ln>
            <a:solidFill>
              <a:srgbClr val="00213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BB0066F-573D-9E98-B708-4F2922047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625" y="561934"/>
            <a:ext cx="4811975" cy="245110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A868E4B-0D9A-EC26-7917-94BAF3FEA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41" y="3182536"/>
            <a:ext cx="3591559" cy="29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3D2DEE15-C05A-6E20-8A43-0B4544F1C43D}"/>
              </a:ext>
            </a:extLst>
          </p:cNvPr>
          <p:cNvSpPr/>
          <p:nvPr/>
        </p:nvSpPr>
        <p:spPr>
          <a:xfrm rot="3930734">
            <a:off x="5455977" y="-299116"/>
            <a:ext cx="9120100" cy="6281557"/>
          </a:xfrm>
          <a:custGeom>
            <a:avLst/>
            <a:gdLst>
              <a:gd name="connsiteX0" fmla="*/ 0 w 8888668"/>
              <a:gd name="connsiteY0" fmla="*/ 0 h 7393011"/>
              <a:gd name="connsiteX1" fmla="*/ 8888668 w 8888668"/>
              <a:gd name="connsiteY1" fmla="*/ 0 h 7393011"/>
              <a:gd name="connsiteX2" fmla="*/ 8888668 w 8888668"/>
              <a:gd name="connsiteY2" fmla="*/ 7393011 h 7393011"/>
              <a:gd name="connsiteX3" fmla="*/ 0 w 8888668"/>
              <a:gd name="connsiteY3" fmla="*/ 7393011 h 7393011"/>
              <a:gd name="connsiteX4" fmla="*/ 0 w 8888668"/>
              <a:gd name="connsiteY4" fmla="*/ 0 h 7393011"/>
              <a:gd name="connsiteX0" fmla="*/ 0 w 9074583"/>
              <a:gd name="connsiteY0" fmla="*/ 0 h 7393011"/>
              <a:gd name="connsiteX1" fmla="*/ 8888668 w 9074583"/>
              <a:gd name="connsiteY1" fmla="*/ 0 h 7393011"/>
              <a:gd name="connsiteX2" fmla="*/ 9074567 w 9074583"/>
              <a:gd name="connsiteY2" fmla="*/ 4541117 h 7393011"/>
              <a:gd name="connsiteX3" fmla="*/ 8888668 w 9074583"/>
              <a:gd name="connsiteY3" fmla="*/ 7393011 h 7393011"/>
              <a:gd name="connsiteX4" fmla="*/ 0 w 9074583"/>
              <a:gd name="connsiteY4" fmla="*/ 7393011 h 7393011"/>
              <a:gd name="connsiteX5" fmla="*/ 0 w 9074583"/>
              <a:gd name="connsiteY5" fmla="*/ 0 h 7393011"/>
              <a:gd name="connsiteX0" fmla="*/ 0 w 9092352"/>
              <a:gd name="connsiteY0" fmla="*/ 0 h 7393011"/>
              <a:gd name="connsiteX1" fmla="*/ 8888668 w 9092352"/>
              <a:gd name="connsiteY1" fmla="*/ 0 h 7393011"/>
              <a:gd name="connsiteX2" fmla="*/ 9074567 w 9092352"/>
              <a:gd name="connsiteY2" fmla="*/ 4541117 h 7393011"/>
              <a:gd name="connsiteX3" fmla="*/ 8888668 w 9092352"/>
              <a:gd name="connsiteY3" fmla="*/ 7393011 h 7393011"/>
              <a:gd name="connsiteX4" fmla="*/ 0 w 9092352"/>
              <a:gd name="connsiteY4" fmla="*/ 7393011 h 7393011"/>
              <a:gd name="connsiteX5" fmla="*/ 0 w 9092352"/>
              <a:gd name="connsiteY5" fmla="*/ 0 h 7393011"/>
              <a:gd name="connsiteX0" fmla="*/ 0 w 9076216"/>
              <a:gd name="connsiteY0" fmla="*/ 0 h 7393011"/>
              <a:gd name="connsiteX1" fmla="*/ 5584616 w 9076216"/>
              <a:gd name="connsiteY1" fmla="*/ 2670529 h 7393011"/>
              <a:gd name="connsiteX2" fmla="*/ 9074567 w 9076216"/>
              <a:gd name="connsiteY2" fmla="*/ 4541117 h 7393011"/>
              <a:gd name="connsiteX3" fmla="*/ 8888668 w 9076216"/>
              <a:gd name="connsiteY3" fmla="*/ 7393011 h 7393011"/>
              <a:gd name="connsiteX4" fmla="*/ 0 w 9076216"/>
              <a:gd name="connsiteY4" fmla="*/ 7393011 h 7393011"/>
              <a:gd name="connsiteX5" fmla="*/ 0 w 9076216"/>
              <a:gd name="connsiteY5" fmla="*/ 0 h 7393011"/>
              <a:gd name="connsiteX0" fmla="*/ 2942097 w 9076216"/>
              <a:gd name="connsiteY0" fmla="*/ 0 h 6253935"/>
              <a:gd name="connsiteX1" fmla="*/ 5584616 w 9076216"/>
              <a:gd name="connsiteY1" fmla="*/ 1531453 h 6253935"/>
              <a:gd name="connsiteX2" fmla="*/ 9074567 w 9076216"/>
              <a:gd name="connsiteY2" fmla="*/ 3402041 h 6253935"/>
              <a:gd name="connsiteX3" fmla="*/ 8888668 w 9076216"/>
              <a:gd name="connsiteY3" fmla="*/ 6253935 h 6253935"/>
              <a:gd name="connsiteX4" fmla="*/ 0 w 9076216"/>
              <a:gd name="connsiteY4" fmla="*/ 6253935 h 6253935"/>
              <a:gd name="connsiteX5" fmla="*/ 2942097 w 9076216"/>
              <a:gd name="connsiteY5" fmla="*/ 0 h 6253935"/>
              <a:gd name="connsiteX0" fmla="*/ 2878198 w 9012317"/>
              <a:gd name="connsiteY0" fmla="*/ 0 h 6260711"/>
              <a:gd name="connsiteX1" fmla="*/ 5520717 w 9012317"/>
              <a:gd name="connsiteY1" fmla="*/ 1531453 h 6260711"/>
              <a:gd name="connsiteX2" fmla="*/ 9010668 w 9012317"/>
              <a:gd name="connsiteY2" fmla="*/ 3402041 h 6260711"/>
              <a:gd name="connsiteX3" fmla="*/ 8824769 w 9012317"/>
              <a:gd name="connsiteY3" fmla="*/ 6253935 h 6260711"/>
              <a:gd name="connsiteX4" fmla="*/ 0 w 9012317"/>
              <a:gd name="connsiteY4" fmla="*/ 6260711 h 6260711"/>
              <a:gd name="connsiteX5" fmla="*/ 2878198 w 9012317"/>
              <a:gd name="connsiteY5" fmla="*/ 0 h 6260711"/>
              <a:gd name="connsiteX0" fmla="*/ 2878198 w 9012406"/>
              <a:gd name="connsiteY0" fmla="*/ 0 h 6260711"/>
              <a:gd name="connsiteX1" fmla="*/ 5706744 w 9012406"/>
              <a:gd name="connsiteY1" fmla="*/ 1270091 h 6260711"/>
              <a:gd name="connsiteX2" fmla="*/ 9010668 w 9012406"/>
              <a:gd name="connsiteY2" fmla="*/ 3402041 h 6260711"/>
              <a:gd name="connsiteX3" fmla="*/ 8824769 w 9012406"/>
              <a:gd name="connsiteY3" fmla="*/ 6253935 h 6260711"/>
              <a:gd name="connsiteX4" fmla="*/ 0 w 9012406"/>
              <a:gd name="connsiteY4" fmla="*/ 6260711 h 6260711"/>
              <a:gd name="connsiteX5" fmla="*/ 2878198 w 9012406"/>
              <a:gd name="connsiteY5" fmla="*/ 0 h 6260711"/>
              <a:gd name="connsiteX0" fmla="*/ 2878198 w 9245377"/>
              <a:gd name="connsiteY0" fmla="*/ 0 h 6260711"/>
              <a:gd name="connsiteX1" fmla="*/ 5706744 w 9245377"/>
              <a:gd name="connsiteY1" fmla="*/ 1270091 h 6260711"/>
              <a:gd name="connsiteX2" fmla="*/ 9243749 w 9245377"/>
              <a:gd name="connsiteY2" fmla="*/ 3184440 h 6260711"/>
              <a:gd name="connsiteX3" fmla="*/ 8824769 w 9245377"/>
              <a:gd name="connsiteY3" fmla="*/ 6253935 h 6260711"/>
              <a:gd name="connsiteX4" fmla="*/ 0 w 9245377"/>
              <a:gd name="connsiteY4" fmla="*/ 6260711 h 6260711"/>
              <a:gd name="connsiteX5" fmla="*/ 2878198 w 9245377"/>
              <a:gd name="connsiteY5" fmla="*/ 0 h 6260711"/>
              <a:gd name="connsiteX0" fmla="*/ 2878198 w 9265034"/>
              <a:gd name="connsiteY0" fmla="*/ 0 h 6260711"/>
              <a:gd name="connsiteX1" fmla="*/ 9113522 w 9265034"/>
              <a:gd name="connsiteY1" fmla="*/ 2810607 h 6260711"/>
              <a:gd name="connsiteX2" fmla="*/ 9243749 w 9265034"/>
              <a:gd name="connsiteY2" fmla="*/ 3184440 h 6260711"/>
              <a:gd name="connsiteX3" fmla="*/ 8824769 w 9265034"/>
              <a:gd name="connsiteY3" fmla="*/ 6253935 h 6260711"/>
              <a:gd name="connsiteX4" fmla="*/ 0 w 9265034"/>
              <a:gd name="connsiteY4" fmla="*/ 6260711 h 6260711"/>
              <a:gd name="connsiteX5" fmla="*/ 2878198 w 9265034"/>
              <a:gd name="connsiteY5" fmla="*/ 0 h 6260711"/>
              <a:gd name="connsiteX0" fmla="*/ 2878198 w 9247026"/>
              <a:gd name="connsiteY0" fmla="*/ 0 h 6260711"/>
              <a:gd name="connsiteX1" fmla="*/ 9113522 w 9247026"/>
              <a:gd name="connsiteY1" fmla="*/ 2810607 h 6260711"/>
              <a:gd name="connsiteX2" fmla="*/ 9243749 w 9247026"/>
              <a:gd name="connsiteY2" fmla="*/ 3184440 h 6260711"/>
              <a:gd name="connsiteX3" fmla="*/ 8824769 w 9247026"/>
              <a:gd name="connsiteY3" fmla="*/ 6253935 h 6260711"/>
              <a:gd name="connsiteX4" fmla="*/ 0 w 9247026"/>
              <a:gd name="connsiteY4" fmla="*/ 6260711 h 6260711"/>
              <a:gd name="connsiteX5" fmla="*/ 2878198 w 9247026"/>
              <a:gd name="connsiteY5" fmla="*/ 0 h 6260711"/>
              <a:gd name="connsiteX0" fmla="*/ 2878198 w 9247026"/>
              <a:gd name="connsiteY0" fmla="*/ 0 h 6260711"/>
              <a:gd name="connsiteX1" fmla="*/ 9113522 w 9247026"/>
              <a:gd name="connsiteY1" fmla="*/ 2810607 h 6260711"/>
              <a:gd name="connsiteX2" fmla="*/ 9243749 w 9247026"/>
              <a:gd name="connsiteY2" fmla="*/ 3184440 h 6260711"/>
              <a:gd name="connsiteX3" fmla="*/ 7519776 w 9247026"/>
              <a:gd name="connsiteY3" fmla="*/ 6251256 h 6260711"/>
              <a:gd name="connsiteX4" fmla="*/ 0 w 9247026"/>
              <a:gd name="connsiteY4" fmla="*/ 6260711 h 6260711"/>
              <a:gd name="connsiteX5" fmla="*/ 2878198 w 9247026"/>
              <a:gd name="connsiteY5" fmla="*/ 0 h 6260711"/>
              <a:gd name="connsiteX0" fmla="*/ 2878198 w 9247026"/>
              <a:gd name="connsiteY0" fmla="*/ 0 h 6260711"/>
              <a:gd name="connsiteX1" fmla="*/ 9113522 w 9247026"/>
              <a:gd name="connsiteY1" fmla="*/ 2810607 h 6260711"/>
              <a:gd name="connsiteX2" fmla="*/ 9243749 w 9247026"/>
              <a:gd name="connsiteY2" fmla="*/ 3184440 h 6260711"/>
              <a:gd name="connsiteX3" fmla="*/ 7519776 w 9247026"/>
              <a:gd name="connsiteY3" fmla="*/ 6251256 h 6260711"/>
              <a:gd name="connsiteX4" fmla="*/ 0 w 9247026"/>
              <a:gd name="connsiteY4" fmla="*/ 6260711 h 6260711"/>
              <a:gd name="connsiteX5" fmla="*/ 2878198 w 9247026"/>
              <a:gd name="connsiteY5" fmla="*/ 0 h 6260711"/>
              <a:gd name="connsiteX0" fmla="*/ 2878198 w 9247026"/>
              <a:gd name="connsiteY0" fmla="*/ 0 h 6260711"/>
              <a:gd name="connsiteX1" fmla="*/ 9113522 w 9247026"/>
              <a:gd name="connsiteY1" fmla="*/ 2810607 h 6260711"/>
              <a:gd name="connsiteX2" fmla="*/ 9243749 w 9247026"/>
              <a:gd name="connsiteY2" fmla="*/ 3184440 h 6260711"/>
              <a:gd name="connsiteX3" fmla="*/ 7519776 w 9247026"/>
              <a:gd name="connsiteY3" fmla="*/ 6251256 h 6260711"/>
              <a:gd name="connsiteX4" fmla="*/ 0 w 9247026"/>
              <a:gd name="connsiteY4" fmla="*/ 6260711 h 6260711"/>
              <a:gd name="connsiteX5" fmla="*/ 2878198 w 9247026"/>
              <a:gd name="connsiteY5" fmla="*/ 0 h 6260711"/>
              <a:gd name="connsiteX0" fmla="*/ 2878198 w 9628540"/>
              <a:gd name="connsiteY0" fmla="*/ 0 h 6260711"/>
              <a:gd name="connsiteX1" fmla="*/ 9113522 w 9628540"/>
              <a:gd name="connsiteY1" fmla="*/ 2810607 h 6260711"/>
              <a:gd name="connsiteX2" fmla="*/ 9453398 w 9628540"/>
              <a:gd name="connsiteY2" fmla="*/ 2822195 h 6260711"/>
              <a:gd name="connsiteX3" fmla="*/ 9243749 w 9628540"/>
              <a:gd name="connsiteY3" fmla="*/ 3184440 h 6260711"/>
              <a:gd name="connsiteX4" fmla="*/ 7519776 w 9628540"/>
              <a:gd name="connsiteY4" fmla="*/ 6251256 h 6260711"/>
              <a:gd name="connsiteX5" fmla="*/ 0 w 9628540"/>
              <a:gd name="connsiteY5" fmla="*/ 6260711 h 6260711"/>
              <a:gd name="connsiteX6" fmla="*/ 2878198 w 9628540"/>
              <a:gd name="connsiteY6" fmla="*/ 0 h 6260711"/>
              <a:gd name="connsiteX0" fmla="*/ 2878198 w 9729661"/>
              <a:gd name="connsiteY0" fmla="*/ 0 h 6260711"/>
              <a:gd name="connsiteX1" fmla="*/ 9113522 w 9729661"/>
              <a:gd name="connsiteY1" fmla="*/ 2810607 h 6260711"/>
              <a:gd name="connsiteX2" fmla="*/ 9453398 w 9729661"/>
              <a:gd name="connsiteY2" fmla="*/ 2822195 h 6260711"/>
              <a:gd name="connsiteX3" fmla="*/ 7519776 w 9729661"/>
              <a:gd name="connsiteY3" fmla="*/ 6251256 h 6260711"/>
              <a:gd name="connsiteX4" fmla="*/ 0 w 9729661"/>
              <a:gd name="connsiteY4" fmla="*/ 6260711 h 6260711"/>
              <a:gd name="connsiteX5" fmla="*/ 2878198 w 9729661"/>
              <a:gd name="connsiteY5" fmla="*/ 0 h 6260711"/>
              <a:gd name="connsiteX0" fmla="*/ 2878198 w 9404722"/>
              <a:gd name="connsiteY0" fmla="*/ 0 h 6260711"/>
              <a:gd name="connsiteX1" fmla="*/ 9113522 w 9404722"/>
              <a:gd name="connsiteY1" fmla="*/ 2810607 h 6260711"/>
              <a:gd name="connsiteX2" fmla="*/ 7519776 w 9404722"/>
              <a:gd name="connsiteY2" fmla="*/ 6251256 h 6260711"/>
              <a:gd name="connsiteX3" fmla="*/ 0 w 9404722"/>
              <a:gd name="connsiteY3" fmla="*/ 6260711 h 6260711"/>
              <a:gd name="connsiteX4" fmla="*/ 2878198 w 9404722"/>
              <a:gd name="connsiteY4" fmla="*/ 0 h 6260711"/>
              <a:gd name="connsiteX0" fmla="*/ 2878198 w 9561481"/>
              <a:gd name="connsiteY0" fmla="*/ 0 h 6260711"/>
              <a:gd name="connsiteX1" fmla="*/ 9113522 w 9561481"/>
              <a:gd name="connsiteY1" fmla="*/ 2810607 h 6260711"/>
              <a:gd name="connsiteX2" fmla="*/ 8795422 w 9561481"/>
              <a:gd name="connsiteY2" fmla="*/ 4487412 h 6260711"/>
              <a:gd name="connsiteX3" fmla="*/ 7519776 w 9561481"/>
              <a:gd name="connsiteY3" fmla="*/ 6251256 h 6260711"/>
              <a:gd name="connsiteX4" fmla="*/ 0 w 9561481"/>
              <a:gd name="connsiteY4" fmla="*/ 6260711 h 6260711"/>
              <a:gd name="connsiteX5" fmla="*/ 2878198 w 9561481"/>
              <a:gd name="connsiteY5" fmla="*/ 0 h 6260711"/>
              <a:gd name="connsiteX0" fmla="*/ 2878198 w 9561481"/>
              <a:gd name="connsiteY0" fmla="*/ 0 h 6260711"/>
              <a:gd name="connsiteX1" fmla="*/ 9113522 w 9561481"/>
              <a:gd name="connsiteY1" fmla="*/ 2810607 h 6260711"/>
              <a:gd name="connsiteX2" fmla="*/ 8795422 w 9561481"/>
              <a:gd name="connsiteY2" fmla="*/ 4487412 h 6260711"/>
              <a:gd name="connsiteX3" fmla="*/ 7519776 w 9561481"/>
              <a:gd name="connsiteY3" fmla="*/ 6251256 h 6260711"/>
              <a:gd name="connsiteX4" fmla="*/ 0 w 9561481"/>
              <a:gd name="connsiteY4" fmla="*/ 6260711 h 6260711"/>
              <a:gd name="connsiteX5" fmla="*/ 2878198 w 9561481"/>
              <a:gd name="connsiteY5" fmla="*/ 0 h 6260711"/>
              <a:gd name="connsiteX0" fmla="*/ 2878198 w 9552109"/>
              <a:gd name="connsiteY0" fmla="*/ 0 h 6260711"/>
              <a:gd name="connsiteX1" fmla="*/ 9113522 w 9552109"/>
              <a:gd name="connsiteY1" fmla="*/ 2810607 h 6260711"/>
              <a:gd name="connsiteX2" fmla="*/ 8795422 w 9552109"/>
              <a:gd name="connsiteY2" fmla="*/ 4487412 h 6260711"/>
              <a:gd name="connsiteX3" fmla="*/ 7519776 w 9552109"/>
              <a:gd name="connsiteY3" fmla="*/ 6251256 h 6260711"/>
              <a:gd name="connsiteX4" fmla="*/ 0 w 9552109"/>
              <a:gd name="connsiteY4" fmla="*/ 6260711 h 6260711"/>
              <a:gd name="connsiteX5" fmla="*/ 2878198 w 9552109"/>
              <a:gd name="connsiteY5" fmla="*/ 0 h 6260711"/>
              <a:gd name="connsiteX0" fmla="*/ 2878198 w 9404722"/>
              <a:gd name="connsiteY0" fmla="*/ 0 h 6260711"/>
              <a:gd name="connsiteX1" fmla="*/ 9113522 w 9404722"/>
              <a:gd name="connsiteY1" fmla="*/ 2810607 h 6260711"/>
              <a:gd name="connsiteX2" fmla="*/ 7519776 w 9404722"/>
              <a:gd name="connsiteY2" fmla="*/ 6251256 h 6260711"/>
              <a:gd name="connsiteX3" fmla="*/ 0 w 9404722"/>
              <a:gd name="connsiteY3" fmla="*/ 6260711 h 6260711"/>
              <a:gd name="connsiteX4" fmla="*/ 2878198 w 9404722"/>
              <a:gd name="connsiteY4" fmla="*/ 0 h 6260711"/>
              <a:gd name="connsiteX0" fmla="*/ 7519776 w 9204962"/>
              <a:gd name="connsiteY0" fmla="*/ 6251256 h 6260711"/>
              <a:gd name="connsiteX1" fmla="*/ 0 w 9204962"/>
              <a:gd name="connsiteY1" fmla="*/ 6260711 h 6260711"/>
              <a:gd name="connsiteX2" fmla="*/ 2878198 w 9204962"/>
              <a:gd name="connsiteY2" fmla="*/ 0 h 6260711"/>
              <a:gd name="connsiteX3" fmla="*/ 9204962 w 9204962"/>
              <a:gd name="connsiteY3" fmla="*/ 2902047 h 6260711"/>
              <a:gd name="connsiteX0" fmla="*/ 7519776 w 9120100"/>
              <a:gd name="connsiteY0" fmla="*/ 6251256 h 6260711"/>
              <a:gd name="connsiteX1" fmla="*/ 0 w 9120100"/>
              <a:gd name="connsiteY1" fmla="*/ 6260711 h 6260711"/>
              <a:gd name="connsiteX2" fmla="*/ 2878198 w 9120100"/>
              <a:gd name="connsiteY2" fmla="*/ 0 h 6260711"/>
              <a:gd name="connsiteX3" fmla="*/ 9120100 w 9120100"/>
              <a:gd name="connsiteY3" fmla="*/ 2818738 h 6260711"/>
              <a:gd name="connsiteX0" fmla="*/ 7584499 w 9120100"/>
              <a:gd name="connsiteY0" fmla="*/ 6280735 h 6280735"/>
              <a:gd name="connsiteX1" fmla="*/ 0 w 9120100"/>
              <a:gd name="connsiteY1" fmla="*/ 6260711 h 6280735"/>
              <a:gd name="connsiteX2" fmla="*/ 2878198 w 9120100"/>
              <a:gd name="connsiteY2" fmla="*/ 0 h 6280735"/>
              <a:gd name="connsiteX3" fmla="*/ 9120100 w 9120100"/>
              <a:gd name="connsiteY3" fmla="*/ 2818738 h 6280735"/>
              <a:gd name="connsiteX0" fmla="*/ 7534057 w 9120100"/>
              <a:gd name="connsiteY0" fmla="*/ 6268923 h 6268923"/>
              <a:gd name="connsiteX1" fmla="*/ 0 w 9120100"/>
              <a:gd name="connsiteY1" fmla="*/ 6260711 h 6268923"/>
              <a:gd name="connsiteX2" fmla="*/ 2878198 w 9120100"/>
              <a:gd name="connsiteY2" fmla="*/ 0 h 6268923"/>
              <a:gd name="connsiteX3" fmla="*/ 9120100 w 9120100"/>
              <a:gd name="connsiteY3" fmla="*/ 2818738 h 6268923"/>
              <a:gd name="connsiteX0" fmla="*/ 7561795 w 9120100"/>
              <a:gd name="connsiteY0" fmla="*/ 6281557 h 6281557"/>
              <a:gd name="connsiteX1" fmla="*/ 0 w 9120100"/>
              <a:gd name="connsiteY1" fmla="*/ 6260711 h 6281557"/>
              <a:gd name="connsiteX2" fmla="*/ 2878198 w 9120100"/>
              <a:gd name="connsiteY2" fmla="*/ 0 h 6281557"/>
              <a:gd name="connsiteX3" fmla="*/ 9120100 w 9120100"/>
              <a:gd name="connsiteY3" fmla="*/ 2818738 h 628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0100" h="6281557">
                <a:moveTo>
                  <a:pt x="7561795" y="6281557"/>
                </a:moveTo>
                <a:lnTo>
                  <a:pt x="0" y="6260711"/>
                </a:lnTo>
                <a:lnTo>
                  <a:pt x="2878198" y="0"/>
                </a:lnTo>
                <a:lnTo>
                  <a:pt x="9120100" y="2818738"/>
                </a:lnTo>
              </a:path>
            </a:pathLst>
          </a:custGeom>
          <a:ln>
            <a:solidFill>
              <a:srgbClr val="00213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A50DF08-A56A-C234-37F2-6039999A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66" y="160955"/>
            <a:ext cx="4895336" cy="33214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7781544" cy="859055"/>
          </a:xfrm>
        </p:spPr>
        <p:txBody>
          <a:bodyPr/>
          <a:lstStyle/>
          <a:p>
            <a:r>
              <a:rPr lang="en-US" dirty="0"/>
              <a:t>Steer test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ACF1EF6-6165-DC36-CBCA-142A535A4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093" y="2841662"/>
            <a:ext cx="5562600" cy="2451101"/>
          </a:xfrm>
        </p:spPr>
        <p:txBody>
          <a:bodyPr>
            <a:normAutofit lnSpcReduction="10000"/>
          </a:bodyPr>
          <a:lstStyle/>
          <a:p>
            <a:r>
              <a:rPr lang="it-IT" dirty="0"/>
              <a:t>The system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studied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lateral</a:t>
            </a:r>
            <a:r>
              <a:rPr lang="it-IT" dirty="0"/>
              <a:t>/</a:t>
            </a:r>
            <a:r>
              <a:rPr lang="it-IT" dirty="0" err="1"/>
              <a:t>turning</a:t>
            </a:r>
            <a:r>
              <a:rPr lang="it-IT" dirty="0"/>
              <a:t> steady state </a:t>
            </a:r>
            <a:r>
              <a:rPr lang="it-IT" dirty="0" err="1"/>
              <a:t>problem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50 seconds </a:t>
            </a:r>
            <a:r>
              <a:rPr lang="it-IT" dirty="0" err="1"/>
              <a:t>simulation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0 [km/h]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velocity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Linear and </a:t>
            </a:r>
            <a:r>
              <a:rPr lang="it-IT" dirty="0" err="1"/>
              <a:t>saturated</a:t>
            </a:r>
            <a:r>
              <a:rPr lang="it-IT" dirty="0"/>
              <a:t> </a:t>
            </a:r>
            <a:r>
              <a:rPr lang="it-IT" dirty="0" err="1"/>
              <a:t>steer</a:t>
            </a:r>
            <a:r>
              <a:rPr lang="it-IT" dirty="0"/>
              <a:t> </a:t>
            </a:r>
            <a:r>
              <a:rPr lang="it-IT" dirty="0" err="1"/>
              <a:t>ramp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Constant 0.2 </a:t>
            </a:r>
            <a:r>
              <a:rPr lang="it-IT" dirty="0" err="1"/>
              <a:t>pedal</a:t>
            </a:r>
            <a:r>
              <a:rPr lang="it-IT" dirty="0"/>
              <a:t> input</a:t>
            </a:r>
          </a:p>
          <a:p>
            <a:r>
              <a:rPr lang="en-US" dirty="0"/>
              <a:t>The vehicle Path has the typical snail shape.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ABDE614-7C5A-CEA5-5DAC-B28C12278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944" y="3617451"/>
            <a:ext cx="3452258" cy="28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Load Transfer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2223458"/>
                <a:ext cx="4860668" cy="29466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Lateral load transfer </a:t>
                </a:r>
                <a:r>
                  <a:rPr lang="it-IT" dirty="0" err="1"/>
                  <a:t>has</a:t>
                </a:r>
                <a:r>
                  <a:rPr lang="it-IT" dirty="0"/>
                  <a:t> </a:t>
                </a:r>
                <a:r>
                  <a:rPr lang="it-IT" dirty="0" err="1"/>
                  <a:t>been</a:t>
                </a:r>
                <a:r>
                  <a:rPr lang="it-IT" dirty="0"/>
                  <a:t> </a:t>
                </a:r>
                <a:r>
                  <a:rPr lang="it-IT" dirty="0" err="1"/>
                  <a:t>calculated</a:t>
                </a:r>
                <a:r>
                  <a:rPr lang="it-IT" dirty="0"/>
                  <a:t> </a:t>
                </a:r>
                <a:r>
                  <a:rPr lang="it-IT" dirty="0" err="1"/>
                  <a:t>taking</a:t>
                </a:r>
                <a:r>
                  <a:rPr lang="it-IT" dirty="0"/>
                  <a:t> </a:t>
                </a:r>
                <a:r>
                  <a:rPr lang="it-IT" dirty="0" err="1"/>
                  <a:t>into</a:t>
                </a:r>
                <a:r>
                  <a:rPr lang="it-IT" dirty="0"/>
                  <a:t> account the </a:t>
                </a:r>
                <a:r>
                  <a:rPr lang="it-IT" dirty="0" err="1"/>
                  <a:t>instantaneaous</a:t>
                </a:r>
                <a:r>
                  <a:rPr lang="it-IT" dirty="0"/>
                  <a:t> </a:t>
                </a:r>
                <a:r>
                  <a:rPr lang="it-IT" dirty="0" err="1"/>
                  <a:t>term</a:t>
                </a:r>
                <a:r>
                  <a:rPr lang="it-IT" dirty="0"/>
                  <a:t> and the </a:t>
                </a:r>
                <a:r>
                  <a:rPr lang="it-IT" dirty="0" err="1"/>
                  <a:t>transient</a:t>
                </a:r>
                <a:r>
                  <a:rPr lang="it-IT" dirty="0"/>
                  <a:t>/</a:t>
                </a:r>
                <a:r>
                  <a:rPr lang="it-IT" dirty="0" err="1"/>
                  <a:t>elastic</a:t>
                </a:r>
                <a:r>
                  <a:rPr lang="it-IT" dirty="0"/>
                  <a:t> </a:t>
                </a:r>
                <a:r>
                  <a:rPr lang="it-IT" dirty="0" err="1"/>
                  <a:t>term</a:t>
                </a:r>
                <a:r>
                  <a:rPr lang="it-IT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𝑥𝑓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Lr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𝑟𝑓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den>
                    </m:f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</m:den>
                    </m:f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 is a linear part between 10 and 30 seconds.</a:t>
                </a:r>
              </a:p>
              <a:p>
                <a:pPr marL="0" indent="0">
                  <a:buNone/>
                </a:pPr>
                <a:r>
                  <a:rPr lang="en-US" dirty="0"/>
                  <a:t>Saturation is never reached.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2223458"/>
                <a:ext cx="4860668" cy="2946615"/>
              </a:xfrm>
              <a:blipFill>
                <a:blip r:embed="rId2"/>
                <a:stretch>
                  <a:fillRect l="-753" t="-6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9AA9AD-7CF4-BB67-6EC2-DB3C974C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95" y="542925"/>
            <a:ext cx="6088105" cy="59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axle characteristics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33400" y="2712532"/>
                <a:ext cx="5651500" cy="1966312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Computed through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Computed introducing a 67% increase on the front stiffness through an anti-roll bar (Dashed line)</a:t>
                </a:r>
              </a:p>
              <a:p>
                <a:r>
                  <a:rPr lang="en-US" dirty="0"/>
                  <a:t>Computed introducing a 67% increase on the rear stiffness through an anti-roll bar (Spotted line)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33400" y="2712532"/>
                <a:ext cx="5651500" cy="1966312"/>
              </a:xfrm>
              <a:blipFill>
                <a:blip r:embed="rId2"/>
                <a:stretch>
                  <a:fillRect l="-4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Immagine 7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FF20BB5B-3D0E-13D6-C7F9-A072C84E0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421" y="1625385"/>
            <a:ext cx="5206179" cy="41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2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0578"/>
            <a:ext cx="11214100" cy="535531"/>
          </a:xfrm>
        </p:spPr>
        <p:txBody>
          <a:bodyPr/>
          <a:lstStyle/>
          <a:p>
            <a:r>
              <a:rPr lang="en-US" dirty="0"/>
              <a:t>Handling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836244"/>
                <a:ext cx="5289035" cy="36419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b="0" dirty="0"/>
                  <a:t>Handling Curve: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Handling curve can be fitted defining a polynomial whit the linear coefficient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𝑢𝑠</m:t>
                        </m:r>
                      </m:sub>
                    </m:sSub>
                  </m:oMath>
                </a14:m>
                <a:r>
                  <a:rPr lang="en-US" dirty="0"/>
                  <a:t> and higher order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𝑢𝑠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(for the non-linear part):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𝑢𝑠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𝑢𝑠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𝑢𝑠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𝑢𝑠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𝑡h𝑒𝑜𝑟</m:t>
                            </m:r>
                          </m:sub>
                        </m:sSub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5.76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𝑢𝑠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𝑓𝑖𝑡</m:t>
                            </m:r>
                          </m:sub>
                        </m:sSub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= 9,4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836244"/>
                <a:ext cx="5289035" cy="3641918"/>
              </a:xfrm>
              <a:blipFill>
                <a:blip r:embed="rId2"/>
                <a:stretch>
                  <a:fillRect l="-691" t="-5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EFC9BE4-1820-3B6B-FC66-93D1F09F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866" y="540578"/>
            <a:ext cx="5898634" cy="57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5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85619"/>
            <a:ext cx="11214100" cy="535531"/>
          </a:xfrm>
        </p:spPr>
        <p:txBody>
          <a:bodyPr/>
          <a:lstStyle/>
          <a:p>
            <a:r>
              <a:rPr lang="en-US" dirty="0"/>
              <a:t>Yaw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2190269"/>
                <a:ext cx="5430662" cy="2768825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the vehicle’s oversteering behavior it is possible to visualize the critical velocity: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𝑢𝑠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95 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After reaching the critical velocity it is necessary to decrease the steering angle.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2190269"/>
                <a:ext cx="5430662" cy="2768825"/>
              </a:xfrm>
              <a:blipFill>
                <a:blip r:embed="rId2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897BCA-88DA-E294-3C8B-B9E8EE63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74682"/>
            <a:ext cx="5071902" cy="273803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5609838-BDA3-8B88-2342-57C00917F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514494"/>
            <a:ext cx="5054600" cy="27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A8C082-2BF7-6C23-1279-6AEC5F30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646" y="793865"/>
            <a:ext cx="7781544" cy="859055"/>
          </a:xfrm>
        </p:spPr>
        <p:txBody>
          <a:bodyPr/>
          <a:lstStyle/>
          <a:p>
            <a:r>
              <a:rPr lang="it-IT" dirty="0"/>
              <a:t>Tyre Fitting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778F35-4CEB-4C40-AA00-96201C67A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645" y="1652919"/>
            <a:ext cx="9399871" cy="1923984"/>
          </a:xfrm>
        </p:spPr>
        <p:txBody>
          <a:bodyPr>
            <a:normAutofit/>
          </a:bodyPr>
          <a:lstStyle/>
          <a:p>
            <a:r>
              <a:rPr lang="it-IT" dirty="0"/>
              <a:t>The </a:t>
            </a:r>
            <a:r>
              <a:rPr lang="it-IT" dirty="0" err="1"/>
              <a:t>raw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data of the </a:t>
            </a:r>
            <a:r>
              <a:rPr lang="it-IT" dirty="0" err="1"/>
              <a:t>tyres</a:t>
            </a:r>
            <a:r>
              <a:rPr lang="it-IT" dirty="0"/>
              <a:t> (</a:t>
            </a:r>
            <a:r>
              <a:rPr lang="it-IT" dirty="0" err="1"/>
              <a:t>Hoosier</a:t>
            </a:r>
            <a:r>
              <a:rPr lang="it-IT" dirty="0"/>
              <a:t> 6.8/18.0 – 10 LCO) of an F-SAE formula car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fitted</a:t>
            </a:r>
            <a:r>
              <a:rPr lang="it-IT" dirty="0"/>
              <a:t> to extrapolate </a:t>
            </a:r>
            <a:r>
              <a:rPr lang="it-IT" dirty="0" err="1"/>
              <a:t>its</a:t>
            </a:r>
            <a:r>
              <a:rPr lang="it-IT" dirty="0"/>
              <a:t> semi-</a:t>
            </a:r>
            <a:r>
              <a:rPr lang="it-IT" dirty="0" err="1"/>
              <a:t>empirical</a:t>
            </a:r>
            <a:r>
              <a:rPr lang="it-IT" dirty="0"/>
              <a:t> </a:t>
            </a:r>
            <a:r>
              <a:rPr lang="it-IT" dirty="0" err="1"/>
              <a:t>Pacejka</a:t>
            </a:r>
            <a:r>
              <a:rPr lang="it-IT" dirty="0"/>
              <a:t> model </a:t>
            </a:r>
            <a:r>
              <a:rPr lang="it-IT" dirty="0" err="1"/>
              <a:t>coefficients</a:t>
            </a:r>
            <a:r>
              <a:rPr lang="it-IT" dirty="0"/>
              <a:t>.</a:t>
            </a:r>
          </a:p>
          <a:p>
            <a:r>
              <a:rPr lang="it-IT" dirty="0"/>
              <a:t>The data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suitable</a:t>
            </a:r>
            <a:r>
              <a:rPr lang="it-IT" dirty="0"/>
              <a:t> window and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subtables</a:t>
            </a:r>
            <a:r>
              <a:rPr lang="it-IT" dirty="0"/>
              <a:t> to be </a:t>
            </a:r>
            <a:r>
              <a:rPr lang="it-IT" dirty="0" err="1"/>
              <a:t>intersected</a:t>
            </a:r>
            <a:r>
              <a:rPr lang="it-IT" dirty="0"/>
              <a:t> and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analysed</a:t>
            </a:r>
            <a:r>
              <a:rPr lang="it-IT" dirty="0"/>
              <a:t>.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F979DD-D471-EF62-0D7D-A2157678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02327EF-14B5-1CCF-3FCC-F33E551B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75" y="3942028"/>
            <a:ext cx="5476263" cy="237304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FE1A286-8221-6CAD-A9D7-5B81A04B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66" y="3942028"/>
            <a:ext cx="5476263" cy="23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0578"/>
            <a:ext cx="11214100" cy="535531"/>
          </a:xfrm>
        </p:spPr>
        <p:txBody>
          <a:bodyPr/>
          <a:lstStyle/>
          <a:p>
            <a:r>
              <a:rPr lang="en-US" dirty="0"/>
              <a:t>Body slip gain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2199108"/>
                <a:ext cx="5651500" cy="26994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>
                    <a:ea typeface="Cambria Math" panose="02040503050406030204" pitchFamily="18" charset="0"/>
                  </a:rPr>
                  <a:t>As for the </a:t>
                </a:r>
                <a:r>
                  <a:rPr lang="it-IT" dirty="0" err="1">
                    <a:ea typeface="Cambria Math" panose="02040503050406030204" pitchFamily="18" charset="0"/>
                  </a:rPr>
                  <a:t>Yaw</a:t>
                </a:r>
                <a:r>
                  <a:rPr lang="it-IT" dirty="0">
                    <a:ea typeface="Cambria Math" panose="02040503050406030204" pitchFamily="18" charset="0"/>
                  </a:rPr>
                  <a:t> Rate, the Body Slip Gain </a:t>
                </a:r>
                <a:r>
                  <a:rPr lang="it-IT" dirty="0" err="1"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asymptotic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when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reaching</a:t>
                </a:r>
                <a:r>
                  <a:rPr lang="it-IT" dirty="0">
                    <a:ea typeface="Cambria Math" panose="02040503050406030204" pitchFamily="18" charset="0"/>
                  </a:rPr>
                  <a:t> the </a:t>
                </a:r>
                <a:r>
                  <a:rPr lang="it-IT" dirty="0" err="1">
                    <a:ea typeface="Cambria Math" panose="02040503050406030204" pitchFamily="18" charset="0"/>
                  </a:rPr>
                  <a:t>critical</a:t>
                </a:r>
                <a:r>
                  <a:rPr lang="it-IT" dirty="0">
                    <a:ea typeface="Cambria Math" panose="02040503050406030204" pitchFamily="18" charset="0"/>
                  </a:rPr>
                  <a:t> speed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=95 [</m:t>
                      </m:r>
                      <m:f>
                        <m:fPr>
                          <m:type m:val="li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].</m:t>
                      </m:r>
                    </m:oMath>
                  </m:oMathPara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 err="1">
                    <a:ea typeface="Cambria Math" panose="02040503050406030204" pitchFamily="18" charset="0"/>
                  </a:rPr>
                  <a:t>It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computed</a:t>
                </a:r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ea typeface="Cambria Math" panose="02040503050406030204" pitchFamily="18" charset="0"/>
                  </a:rPr>
                  <a:t>as</a:t>
                </a:r>
                <a:r>
                  <a:rPr lang="it-IT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expected</a:t>
                </a:r>
                <a:r>
                  <a:rPr lang="it-IT" dirty="0"/>
                  <a:t>, 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initially</a:t>
                </a:r>
                <a:r>
                  <a:rPr lang="it-IT" dirty="0"/>
                  <a:t> positive (point </a:t>
                </a:r>
                <a:r>
                  <a:rPr lang="it-IT" dirty="0" err="1"/>
                  <a:t>outside</a:t>
                </a:r>
                <a:r>
                  <a:rPr lang="it-IT" dirty="0"/>
                  <a:t> the </a:t>
                </a:r>
                <a:r>
                  <a:rPr lang="it-IT" dirty="0" err="1"/>
                  <a:t>trajectory</a:t>
                </a:r>
                <a:r>
                  <a:rPr lang="it-IT" dirty="0"/>
                  <a:t>) and </a:t>
                </a:r>
                <a:r>
                  <a:rPr lang="it-IT" dirty="0" err="1"/>
                  <a:t>then</a:t>
                </a:r>
                <a:r>
                  <a:rPr lang="it-IT" dirty="0"/>
                  <a:t> turns negative (points inside the </a:t>
                </a:r>
                <a:r>
                  <a:rPr lang="it-IT" dirty="0" err="1"/>
                  <a:t>trajectory</a:t>
                </a:r>
                <a:r>
                  <a:rPr lang="it-IT" dirty="0"/>
                  <a:t>).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2199108"/>
                <a:ext cx="5651500" cy="2699480"/>
              </a:xfrm>
              <a:blipFill>
                <a:blip r:embed="rId2"/>
                <a:stretch>
                  <a:fillRect l="-647" t="-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D3FF74-6C26-8CFC-515A-FF749DB2E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16115"/>
            <a:ext cx="5156200" cy="2812885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873728F8-DB4F-9B9D-323A-AB2941B2646D}"/>
              </a:ext>
            </a:extLst>
          </p:cNvPr>
          <p:cNvGrpSpPr/>
          <p:nvPr/>
        </p:nvGrpSpPr>
        <p:grpSpPr>
          <a:xfrm>
            <a:off x="6096000" y="3472577"/>
            <a:ext cx="5156200" cy="2852023"/>
            <a:chOff x="6096000" y="3472577"/>
            <a:chExt cx="5156200" cy="2852023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57658E1E-693F-9F33-7D1E-0AF5999965F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472577"/>
              <a:ext cx="5156200" cy="2852023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E58B8B90-0580-F3F5-8D17-892ED5A18F7B}"/>
                </a:ext>
              </a:extLst>
            </p:cNvPr>
            <p:cNvCxnSpPr/>
            <p:nvPr/>
          </p:nvCxnSpPr>
          <p:spPr>
            <a:xfrm>
              <a:off x="6388100" y="3835400"/>
              <a:ext cx="48641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825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0578"/>
            <a:ext cx="6403561" cy="535531"/>
          </a:xfrm>
        </p:spPr>
        <p:txBody>
          <a:bodyPr/>
          <a:lstStyle/>
          <a:p>
            <a:r>
              <a:rPr lang="en-US" dirty="0"/>
              <a:t>Handling diagram variation due to Camber changes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A65EC8-2530-EA93-AF54-0EB2E720DDFA}"/>
              </a:ext>
            </a:extLst>
          </p:cNvPr>
          <p:cNvSpPr txBox="1"/>
          <p:nvPr/>
        </p:nvSpPr>
        <p:spPr>
          <a:xfrm>
            <a:off x="333388" y="1580738"/>
            <a:ext cx="7833984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47C3D3"/>
              </a:buClr>
              <a:buSzTx/>
              <a:tabLst/>
              <a:defRPr/>
            </a:pPr>
            <a:r>
              <a:rPr lang="it-IT" sz="160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Front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camber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angles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affect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the overall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vehicle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</a:t>
            </a: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behaviour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:</a:t>
            </a:r>
            <a:r>
              <a:rPr lang="it-IT" sz="160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 negative camber </a:t>
            </a:r>
            <a:r>
              <a:rPr lang="it-IT" sz="1600" dirty="0" err="1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increases</a:t>
            </a:r>
            <a:r>
              <a:rPr lang="it-IT" sz="160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oversteering</a:t>
            </a:r>
            <a:r>
              <a:rPr lang="it-IT" sz="160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, for positive camber </a:t>
            </a:r>
            <a:r>
              <a:rPr lang="it-IT" sz="1600" dirty="0" err="1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heightens</a:t>
            </a:r>
            <a:r>
              <a:rPr lang="it-IT" sz="160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understeering</a:t>
            </a:r>
            <a:r>
              <a:rPr lang="it-IT" sz="160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. The opposite </a:t>
            </a:r>
            <a:r>
              <a:rPr lang="it-IT" sz="1600" dirty="0" err="1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is</a:t>
            </a:r>
            <a:r>
              <a:rPr lang="it-IT" sz="160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 </a:t>
            </a:r>
            <a:r>
              <a:rPr lang="it-IT" sz="1600" dirty="0" err="1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true</a:t>
            </a:r>
            <a:r>
              <a:rPr lang="it-IT" sz="160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 for </a:t>
            </a:r>
            <a:r>
              <a:rPr lang="it-IT" sz="1600" dirty="0" err="1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rear</a:t>
            </a:r>
            <a:r>
              <a:rPr lang="it-IT" sz="160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 camber </a:t>
            </a:r>
            <a:r>
              <a:rPr lang="it-IT" sz="1600" dirty="0" err="1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angles</a:t>
            </a:r>
            <a:r>
              <a:rPr lang="it-IT" sz="160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.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r>
              <a:rPr lang="it-IT" dirty="0"/>
              <a:t> 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67D1D38-B4E0-CCF4-921A-BF9A5430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639074"/>
            <a:ext cx="3715264" cy="367179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FA21D0B-37B4-BDB7-2094-6EB56DAE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361" y="2639074"/>
            <a:ext cx="3946268" cy="36710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B2DF0C-D139-E474-B4A5-D339EA1F8FC8}"/>
              </a:ext>
            </a:extLst>
          </p:cNvPr>
          <p:cNvSpPr txBox="1"/>
          <p:nvPr/>
        </p:nvSpPr>
        <p:spPr>
          <a:xfrm>
            <a:off x="6156665" y="63174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Rear</a:t>
            </a:r>
            <a:r>
              <a:rPr lang="it-IT" dirty="0">
                <a:solidFill>
                  <a:schemeClr val="bg1"/>
                </a:solidFill>
              </a:rPr>
              <a:t> Camber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309148-930B-1238-2146-8B6F29B6A6DE}"/>
              </a:ext>
            </a:extLst>
          </p:cNvPr>
          <p:cNvSpPr txBox="1"/>
          <p:nvPr/>
        </p:nvSpPr>
        <p:spPr>
          <a:xfrm>
            <a:off x="1498065" y="631008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Front Camber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8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0578"/>
            <a:ext cx="6718300" cy="535531"/>
          </a:xfrm>
        </p:spPr>
        <p:txBody>
          <a:bodyPr/>
          <a:lstStyle/>
          <a:p>
            <a:r>
              <a:rPr lang="en-US" dirty="0"/>
              <a:t>Handling diagram variation due to Toe angle changes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Immagine 3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DFEEC0F-A619-2738-AD84-EEB32661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2" y="1378285"/>
            <a:ext cx="5333358" cy="4965271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15BD293-DEC5-1B5A-247A-8AFDC53B4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2528905"/>
            <a:ext cx="5430662" cy="266403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t-IT" sz="1800" dirty="0" err="1"/>
              <a:t>Transient</a:t>
            </a:r>
            <a:r>
              <a:rPr lang="it-IT" sz="1800" dirty="0"/>
              <a:t> </a:t>
            </a:r>
            <a:r>
              <a:rPr lang="it-IT" sz="1800" dirty="0" err="1"/>
              <a:t>perturbation</a:t>
            </a:r>
            <a:r>
              <a:rPr lang="it-IT" sz="1800" dirty="0"/>
              <a:t> </a:t>
            </a:r>
            <a:r>
              <a:rPr lang="it-IT" sz="1800" dirty="0" err="1"/>
              <a:t>causes</a:t>
            </a:r>
            <a:r>
              <a:rPr lang="it-IT" sz="1800" dirty="0"/>
              <a:t> the </a:t>
            </a:r>
            <a:r>
              <a:rPr lang="it-IT" sz="1800" dirty="0" err="1"/>
              <a:t>handling</a:t>
            </a:r>
            <a:r>
              <a:rPr lang="it-IT" sz="1800" dirty="0"/>
              <a:t> </a:t>
            </a:r>
            <a:r>
              <a:rPr lang="it-IT" sz="1800" dirty="0" err="1"/>
              <a:t>diagram</a:t>
            </a:r>
            <a:r>
              <a:rPr lang="it-IT" sz="1800" dirty="0"/>
              <a:t> to </a:t>
            </a:r>
            <a:r>
              <a:rPr lang="it-IT" sz="1800" dirty="0" err="1"/>
              <a:t>stabilise</a:t>
            </a:r>
            <a:r>
              <a:rPr lang="it-IT" sz="1800" dirty="0"/>
              <a:t> after </a:t>
            </a:r>
            <a:r>
              <a:rPr lang="it-IT" sz="1800" dirty="0" err="1"/>
              <a:t>about</a:t>
            </a:r>
            <a:r>
              <a:rPr lang="it-IT" sz="1800" dirty="0"/>
              <a:t> 0.06 </a:t>
            </a:r>
            <a:r>
              <a:rPr lang="it-IT" sz="1800" dirty="0" err="1"/>
              <a:t>ay</a:t>
            </a:r>
            <a:r>
              <a:rPr lang="it-IT" sz="1800" dirty="0"/>
              <a:t>/g.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counterbalanced</a:t>
            </a:r>
            <a:r>
              <a:rPr lang="it-IT" sz="1800" dirty="0"/>
              <a:t> to </a:t>
            </a:r>
            <a:r>
              <a:rPr lang="it-IT" sz="1800" dirty="0" err="1"/>
              <a:t>allow</a:t>
            </a:r>
            <a:r>
              <a:rPr lang="it-IT" sz="1800" dirty="0"/>
              <a:t> a </a:t>
            </a:r>
            <a:r>
              <a:rPr lang="it-IT" sz="1800" dirty="0" err="1"/>
              <a:t>better</a:t>
            </a:r>
            <a:r>
              <a:rPr lang="it-IT" sz="1800" dirty="0"/>
              <a:t> </a:t>
            </a:r>
            <a:r>
              <a:rPr lang="it-IT" sz="1800" dirty="0" err="1"/>
              <a:t>analysis</a:t>
            </a:r>
            <a:r>
              <a:rPr lang="it-IT" sz="1800" dirty="0"/>
              <a:t> of the </a:t>
            </a:r>
            <a:r>
              <a:rPr lang="it-IT" sz="1800" dirty="0" err="1"/>
              <a:t>results</a:t>
            </a:r>
            <a:r>
              <a:rPr lang="it-IT" sz="1800" dirty="0"/>
              <a:t>.</a:t>
            </a:r>
          </a:p>
          <a:p>
            <a:pPr marL="0" indent="0">
              <a:buNone/>
            </a:pPr>
            <a:r>
              <a:rPr lang="it-IT" sz="1800" dirty="0"/>
              <a:t>Positive </a:t>
            </a:r>
            <a:r>
              <a:rPr lang="it-IT" sz="1800" dirty="0" err="1"/>
              <a:t>toe</a:t>
            </a:r>
            <a:r>
              <a:rPr lang="it-IT" sz="1800" dirty="0"/>
              <a:t> </a:t>
            </a:r>
            <a:r>
              <a:rPr lang="it-IT" sz="1800" dirty="0" err="1"/>
              <a:t>angles</a:t>
            </a:r>
            <a:r>
              <a:rPr lang="it-IT" sz="1800" dirty="0"/>
              <a:t> generate more </a:t>
            </a:r>
            <a:r>
              <a:rPr lang="it-IT" sz="1800" dirty="0" err="1"/>
              <a:t>oversteering</a:t>
            </a:r>
            <a:r>
              <a:rPr lang="it-IT" sz="1800" dirty="0"/>
              <a:t>; negative </a:t>
            </a:r>
            <a:r>
              <a:rPr lang="it-IT" sz="1800" dirty="0" err="1"/>
              <a:t>toe</a:t>
            </a:r>
            <a:r>
              <a:rPr lang="it-IT" sz="1800" dirty="0"/>
              <a:t> </a:t>
            </a:r>
            <a:r>
              <a:rPr lang="it-IT" sz="1800" dirty="0" err="1"/>
              <a:t>angles</a:t>
            </a:r>
            <a:r>
              <a:rPr lang="it-IT" sz="1800" dirty="0"/>
              <a:t> make the </a:t>
            </a:r>
            <a:r>
              <a:rPr lang="it-IT" sz="1800" dirty="0" err="1"/>
              <a:t>vehicle</a:t>
            </a:r>
            <a:r>
              <a:rPr lang="it-IT" sz="1800" dirty="0"/>
              <a:t> more </a:t>
            </a:r>
            <a:r>
              <a:rPr lang="it-IT" sz="1800" dirty="0" err="1"/>
              <a:t>understeering</a:t>
            </a:r>
            <a:r>
              <a:rPr lang="it-IT" sz="1800" dirty="0"/>
              <a:t>.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0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0578"/>
            <a:ext cx="6403561" cy="978729"/>
          </a:xfrm>
        </p:spPr>
        <p:txBody>
          <a:bodyPr/>
          <a:lstStyle/>
          <a:p>
            <a:r>
              <a:rPr lang="en-US" dirty="0"/>
              <a:t>Handling diagram variation due to Stiffness changes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ED8F61D-D32C-AB58-A4AA-F44140F4026B}"/>
                  </a:ext>
                </a:extLst>
              </p:cNvPr>
              <p:cNvSpPr txBox="1"/>
              <p:nvPr/>
            </p:nvSpPr>
            <p:spPr>
              <a:xfrm>
                <a:off x="617495" y="2570530"/>
                <a:ext cx="5808019" cy="273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600"/>
                  </a:spcBef>
                  <a:spcAft>
                    <a:spcPts val="400"/>
                  </a:spcAft>
                  <a:buClr>
                    <a:srgbClr val="47C3D3"/>
                  </a:buClr>
                  <a:defRPr/>
                </a:pPr>
                <a:r>
                  <a:rPr lang="en-US" sz="1600" dirty="0">
                    <a:solidFill>
                      <a:srgbClr val="FFFFFF"/>
                    </a:solidFill>
                    <a:latin typeface="Arial"/>
                    <a:cs typeface="Arial" panose="020B0604020202020204" pitchFamily="34" charset="0"/>
                  </a:rPr>
                  <a:t>Varying the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 suspension rolling stiffness changes the lateral load transfer and the axle cornering stiffness. To do so, the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 has been applied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 to the front, while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1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0" lang="it-IT" sz="1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1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Φ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 has been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 applied to the rear</a:t>
                </a:r>
                <a:r>
                  <a:rPr lang="en-US" sz="1600" dirty="0">
                    <a:solidFill>
                      <a:srgbClr val="FFFFFF"/>
                    </a:solidFill>
                    <a:latin typeface="Arial"/>
                    <a:cs typeface="Arial" panose="020B0604020202020204" pitchFamily="34" charset="0"/>
                  </a:rPr>
                  <a:t>. The ratio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is defined as:</a:t>
                </a:r>
              </a:p>
              <a:p>
                <a:pPr lvl="0" algn="ctr">
                  <a:spcBef>
                    <a:spcPts val="600"/>
                  </a:spcBef>
                  <a:spcAft>
                    <a:spcPts val="400"/>
                  </a:spcAft>
                  <a:buClr>
                    <a:srgbClr val="47C3D3"/>
                  </a:buCl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it-IT" sz="1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0" lang="el-GR" sz="1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l-GR" sz="1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kumimoji="0" lang="it-IT" sz="1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6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l-GR" sz="16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6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it-IT" sz="16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sub>
                            </m:sSub>
                          </m:sub>
                        </m:sSub>
                        <m:r>
                          <a:rPr lang="it-IT" sz="16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16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l-GR" sz="16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6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it-IT" sz="1600" b="0" i="1" dirty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rgbClr val="47C3D3"/>
                  </a:buClr>
                  <a:buSzTx/>
                  <a:tabLst/>
                  <a:defRPr/>
                </a:pPr>
                <a:r>
                  <a:rPr lang="en-US" sz="1600" dirty="0">
                    <a:solidFill>
                      <a:srgbClr val="FFFFFF"/>
                    </a:solidFill>
                    <a:latin typeface="Arial"/>
                    <a:cs typeface="Arial" panose="020B0604020202020204" pitchFamily="34" charset="0"/>
                  </a:rPr>
                  <a:t>Higher front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stiffness</a:t>
                </a:r>
                <a:r>
                  <a:rPr lang="en-US" sz="1600" dirty="0">
                    <a:solidFill>
                      <a:srgbClr val="FFFFFF"/>
                    </a:solidFill>
                    <a:latin typeface="Arial"/>
                    <a:cs typeface="Arial" panose="020B0604020202020204" pitchFamily="34" charset="0"/>
                  </a:rPr>
                  <a:t> generates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 understeering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behaviour</a:t>
                </a:r>
                <a:r>
                  <a:rPr lang="en-US" sz="1600" dirty="0">
                    <a:solidFill>
                      <a:srgbClr val="FFFFFF"/>
                    </a:solidFill>
                    <a:latin typeface="Arial"/>
                    <a:cs typeface="Arial" panose="020B0604020202020204" pitchFamily="34" charset="0"/>
                  </a:rPr>
                  <a:t>; higher rear stiffness causes oversteering </a:t>
                </a:r>
                <a:r>
                  <a:rPr lang="en-US" sz="1600" dirty="0" err="1">
                    <a:solidFill>
                      <a:srgbClr val="FFFFFF"/>
                    </a:solidFill>
                    <a:latin typeface="Arial"/>
                    <a:cs typeface="Arial" panose="020B0604020202020204" pitchFamily="34" charset="0"/>
                  </a:rPr>
                  <a:t>behaviour</a:t>
                </a:r>
                <a:r>
                  <a:rPr lang="en-US" sz="1600" dirty="0">
                    <a:solidFill>
                      <a:srgbClr val="FFFFFF"/>
                    </a:solidFill>
                    <a:latin typeface="Arial"/>
                    <a:cs typeface="Arial" panose="020B0604020202020204" pitchFamily="34" charset="0"/>
                  </a:rPr>
                  <a:t>.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rgbClr val="47C3D3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ED8F61D-D32C-AB58-A4AA-F44140F40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95" y="2570530"/>
                <a:ext cx="5808019" cy="2734659"/>
              </a:xfrm>
              <a:prstGeom prst="rect">
                <a:avLst/>
              </a:prstGeom>
              <a:blipFill>
                <a:blip r:embed="rId2"/>
                <a:stretch>
                  <a:fillRect l="-525" t="-6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78434A02-D0FD-D86E-D0AD-C2C42AB5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08" y="1314306"/>
            <a:ext cx="5060092" cy="500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85273-ED66-C326-5CC3-7CFBF3C2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Longitudinal</a:t>
            </a:r>
            <a:r>
              <a:rPr lang="it-IT" dirty="0"/>
              <a:t> </a:t>
            </a:r>
            <a:r>
              <a:rPr lang="it-IT" dirty="0" err="1"/>
              <a:t>Forces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22DE6D7-8A39-3776-809E-1F980C98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65E6C8F2-BF33-A032-A3F3-8338C2CBC7A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4360256" cy="4093243"/>
              </a:xfrm>
            </p:spPr>
            <p:txBody>
              <a:bodyPr/>
              <a:lstStyle/>
              <a:p>
                <a:r>
                  <a:rPr lang="en-GB" dirty="0"/>
                  <a:t>Nominal vertical force: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𝐹𝑧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220 [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First guess:</a:t>
                </a:r>
              </a:p>
              <a:p>
                <a:pPr marL="0" indent="0" algn="ctr">
                  <a:buNone/>
                </a:pPr>
                <a:r>
                  <a:rPr lang="en-GB" dirty="0"/>
                  <a:t>P0 = [1, 2, 1, 0, 0, 75, 0]</a:t>
                </a:r>
              </a:p>
              <a:p>
                <a:r>
                  <a:rPr lang="en-GB" dirty="0"/>
                  <a:t>Boundaries: </a:t>
                </a:r>
              </a:p>
              <a:p>
                <a:pPr marL="0" indent="0" algn="ctr">
                  <a:buNone/>
                </a:pPr>
                <a:r>
                  <a:rPr lang="en-GB" dirty="0"/>
                  <a:t>Lb = [1, 0.1, 0, 0, -10, 0, 10]</a:t>
                </a:r>
              </a:p>
              <a:p>
                <a:pPr marL="0" indent="0" algn="ctr">
                  <a:buNone/>
                </a:pPr>
                <a:r>
                  <a:rPr lang="en-GB" dirty="0" err="1"/>
                  <a:t>Ub</a:t>
                </a:r>
                <a:r>
                  <a:rPr lang="en-GB" dirty="0"/>
                  <a:t> = [2, 4, 1, 1, 10, 100, 10]</a:t>
                </a:r>
              </a:p>
              <a:p>
                <a:r>
                  <a:rPr lang="en-GB" dirty="0"/>
                  <a:t>Residuals: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=0.995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65E6C8F2-BF33-A032-A3F3-8338C2CBC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4360256" cy="4093243"/>
              </a:xfrm>
              <a:blipFill>
                <a:blip r:embed="rId2"/>
                <a:stretch>
                  <a:fillRect l="-559" t="-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8E9E593C-1271-94B3-9DF0-7554326F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113" y="3214797"/>
            <a:ext cx="7154487" cy="310027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FB64F0E-F747-437A-07C4-08C9BE480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804" y="603685"/>
            <a:ext cx="5184796" cy="22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3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85273-ED66-C326-5CC3-7CFBF3C2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Longitudinal</a:t>
            </a:r>
            <a:r>
              <a:rPr lang="it-IT" dirty="0"/>
              <a:t> </a:t>
            </a:r>
            <a:r>
              <a:rPr lang="it-IT" dirty="0" err="1"/>
              <a:t>Forces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22DE6D7-8A39-3776-809E-1F980C98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676BA4A-0221-317B-F9C2-BE4F34399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227" y="3429000"/>
            <a:ext cx="6660173" cy="2886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testo 3">
                <a:extLst>
                  <a:ext uri="{FF2B5EF4-FFF2-40B4-BE49-F238E27FC236}">
                    <a16:creationId xmlns:a16="http://schemas.microsoft.com/office/drawing/2014/main" id="{13CF11DE-574E-BF04-715D-72A727B3527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199816"/>
                <a:ext cx="4360256" cy="5297821"/>
              </a:xfrm>
            </p:spPr>
            <p:txBody>
              <a:bodyPr/>
              <a:lstStyle/>
              <a:p>
                <a:r>
                  <a:rPr lang="en-GB" dirty="0"/>
                  <a:t>Variable nominal force and variable camber: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𝐹𝑧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220, 700, 900, 1120</m:t>
                          </m:r>
                        </m:e>
                      </m:d>
                      <m:r>
                        <a:rPr lang="it-IT" b="0" i="0" dirty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it-IT" b="0" i="0" dirty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it-IT" b="0" i="0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0, 2, 4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First guess: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𝐹𝑧</m:t>
                        </m:r>
                      </m:sub>
                    </m:sSub>
                  </m:oMath>
                </a14:m>
                <a:r>
                  <a:rPr lang="en-GB" dirty="0"/>
                  <a:t> = [-0.1, 0, 0, 0, 0, 0, 0]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sub>
                    </m:sSub>
                  </m:oMath>
                </a14:m>
                <a:r>
                  <a:rPr lang="en-GB" dirty="0"/>
                  <a:t> = [15]</a:t>
                </a:r>
              </a:p>
              <a:p>
                <a:r>
                  <a:rPr lang="en-GB" dirty="0"/>
                  <a:t>Boundaries: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𝐹𝑧</m:t>
                        </m:r>
                      </m:sub>
                    </m:sSub>
                  </m:oMath>
                </a14:m>
                <a:r>
                  <a:rPr lang="en-GB" dirty="0"/>
                  <a:t> = [-1, -1, -1, -1, -100, -10, -1]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𝐹𝑧</m:t>
                        </m:r>
                      </m:sub>
                    </m:sSub>
                  </m:oMath>
                </a14:m>
                <a:r>
                  <a:rPr lang="en-GB" dirty="0"/>
                  <a:t> = [0, 1, 1, 1, 100, 10, 1]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sub>
                    </m:sSub>
                  </m:oMath>
                </a14:m>
                <a:r>
                  <a:rPr lang="en-GB" dirty="0"/>
                  <a:t> = [10]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γ</m:t>
                        </m:r>
                      </m:sub>
                    </m:sSub>
                  </m:oMath>
                </a14:m>
                <a:r>
                  <a:rPr lang="en-GB" dirty="0"/>
                  <a:t> = [20]</a:t>
                </a:r>
              </a:p>
              <a:p>
                <a:r>
                  <a:rPr lang="en-GB" dirty="0"/>
                  <a:t>Residuals: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𝐹𝑧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=0.99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=0.99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Segnaposto testo 3">
                <a:extLst>
                  <a:ext uri="{FF2B5EF4-FFF2-40B4-BE49-F238E27FC236}">
                    <a16:creationId xmlns:a16="http://schemas.microsoft.com/office/drawing/2014/main" id="{13CF11DE-574E-BF04-715D-72A727B352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199816"/>
                <a:ext cx="4360256" cy="5297821"/>
              </a:xfrm>
              <a:blipFill>
                <a:blip r:embed="rId4"/>
                <a:stretch>
                  <a:fillRect l="-559" t="-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E7767D5-5DB7-8402-47E0-4F687386B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23" y="542925"/>
            <a:ext cx="6085378" cy="27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3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85273-ED66-C326-5CC3-7CFBF3C2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Lateral</a:t>
            </a:r>
            <a:r>
              <a:rPr lang="it-IT" dirty="0"/>
              <a:t> </a:t>
            </a:r>
            <a:r>
              <a:rPr lang="it-IT" dirty="0" err="1"/>
              <a:t>Forces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22DE6D7-8A39-3776-809E-1F980C98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65E6C8F2-BF33-A032-A3F3-8338C2CBC7A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4360256" cy="4093243"/>
              </a:xfrm>
            </p:spPr>
            <p:txBody>
              <a:bodyPr/>
              <a:lstStyle/>
              <a:p>
                <a:r>
                  <a:rPr lang="en-GB" dirty="0"/>
                  <a:t>Nominal vertical force: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𝐹𝑧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700 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First guess:</a:t>
                </a:r>
              </a:p>
              <a:p>
                <a:pPr marL="0" indent="0" algn="ctr">
                  <a:buNone/>
                </a:pPr>
                <a:r>
                  <a:rPr lang="en-GB" dirty="0"/>
                  <a:t>P0 = [-2, -2, 0, 0, 35, 1, 0]</a:t>
                </a:r>
              </a:p>
              <a:p>
                <a:r>
                  <a:rPr lang="en-GB" dirty="0"/>
                  <a:t>Boundaries: </a:t>
                </a:r>
              </a:p>
              <a:p>
                <a:pPr marL="0" indent="0" algn="ctr">
                  <a:buNone/>
                </a:pPr>
                <a:r>
                  <a:rPr lang="en-GB" dirty="0"/>
                  <a:t>Lb = [</a:t>
                </a:r>
                <a:r>
                  <a:rPr lang="en-GB" sz="1800" b="0" i="0" u="none" strike="noStrike" baseline="0" dirty="0">
                    <a:latin typeface="HFBR10"/>
                  </a:rPr>
                  <a:t>-10, -7, -1, -1, 20, 0, -1</a:t>
                </a:r>
                <a:r>
                  <a:rPr lang="en-GB" dirty="0"/>
                  <a:t>]</a:t>
                </a:r>
              </a:p>
              <a:p>
                <a:pPr marL="0" indent="0" algn="ctr">
                  <a:buNone/>
                </a:pPr>
                <a:r>
                  <a:rPr lang="en-GB" dirty="0" err="1"/>
                  <a:t>Ub</a:t>
                </a:r>
                <a:r>
                  <a:rPr lang="en-GB" dirty="0"/>
                  <a:t> = [</a:t>
                </a:r>
                <a:r>
                  <a:rPr lang="en-GB" sz="1800" b="0" i="0" u="none" strike="noStrike" baseline="0" dirty="0">
                    <a:latin typeface="HFBR10"/>
                  </a:rPr>
                  <a:t>0, 0, 1, 1, 50, 2, 1</a:t>
                </a:r>
                <a:r>
                  <a:rPr lang="en-GB" dirty="0"/>
                  <a:t>]</a:t>
                </a:r>
              </a:p>
              <a:p>
                <a:r>
                  <a:rPr lang="en-GB" dirty="0"/>
                  <a:t>Residuals: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=0.99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65E6C8F2-BF33-A032-A3F3-8338C2CBC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4360256" cy="4093243"/>
              </a:xfrm>
              <a:blipFill>
                <a:blip r:embed="rId2"/>
                <a:stretch>
                  <a:fillRect l="-559" t="-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275EDA51-E85C-CB0F-AB94-8607808C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25" y="623128"/>
            <a:ext cx="5138175" cy="222654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E29823C-87F6-982D-4AB1-1D2262F75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112" y="3214797"/>
            <a:ext cx="7154488" cy="31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4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85273-ED66-C326-5CC3-7CFBF3C2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Lateral</a:t>
            </a:r>
            <a:r>
              <a:rPr lang="it-IT" dirty="0"/>
              <a:t> </a:t>
            </a:r>
            <a:r>
              <a:rPr lang="it-IT" dirty="0" err="1"/>
              <a:t>Forces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22DE6D7-8A39-3776-809E-1F980C98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egnaposto testo 3">
                <a:extLst>
                  <a:ext uri="{FF2B5EF4-FFF2-40B4-BE49-F238E27FC236}">
                    <a16:creationId xmlns:a16="http://schemas.microsoft.com/office/drawing/2014/main" id="{13CF11DE-574E-BF04-715D-72A727B3527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199816"/>
                <a:ext cx="4360256" cy="5297821"/>
              </a:xfrm>
            </p:spPr>
            <p:txBody>
              <a:bodyPr/>
              <a:lstStyle/>
              <a:p>
                <a:r>
                  <a:rPr lang="en-GB" dirty="0"/>
                  <a:t>Variable nominal force and variable camber: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𝐹𝑧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220, 440, 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700, 900, 1120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0, 1, 2, 3, 4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First guess: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𝐹𝑧</m:t>
                        </m:r>
                      </m:sub>
                    </m:sSub>
                  </m:oMath>
                </a14:m>
                <a:r>
                  <a:rPr lang="en-GB" dirty="0"/>
                  <a:t> = [1, 0, 0, 1]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sub>
                    </m:sSub>
                  </m:oMath>
                </a14:m>
                <a:r>
                  <a:rPr lang="en-GB" dirty="0"/>
                  <a:t> = [1, 1, 1, 1, 0, 0, 0]</a:t>
                </a:r>
              </a:p>
              <a:p>
                <a:r>
                  <a:rPr lang="en-GB" dirty="0"/>
                  <a:t>Boundaries: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𝐹𝑧</m:t>
                        </m:r>
                      </m:sub>
                    </m:sSub>
                  </m:oMath>
                </a14:m>
                <a:r>
                  <a:rPr lang="en-GB" dirty="0"/>
                  <a:t> = [-10, -10, -10, -10]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𝐹𝑧</m:t>
                        </m:r>
                      </m:sub>
                    </m:sSub>
                  </m:oMath>
                </a14:m>
                <a:r>
                  <a:rPr lang="en-GB" dirty="0"/>
                  <a:t> = [10, 10, 10, 10]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γ</m:t>
                        </m:r>
                      </m:sub>
                    </m:sSub>
                  </m:oMath>
                </a14:m>
                <a:r>
                  <a:rPr lang="en-GB" dirty="0"/>
                  <a:t> = [-3, 0, -2, 0, 0, -4, -1]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𝑈𝑏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γ</m:t>
                        </m:r>
                      </m:sub>
                    </m:sSub>
                  </m:oMath>
                </a14:m>
                <a:r>
                  <a:rPr lang="en-GB" dirty="0"/>
                  <a:t> = [3, 2, 2, 2, 2, 1, 1]</a:t>
                </a:r>
              </a:p>
              <a:p>
                <a:r>
                  <a:rPr lang="en-GB" dirty="0"/>
                  <a:t>Residuals: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𝐹𝑧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=0.99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=0.99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Segnaposto testo 3">
                <a:extLst>
                  <a:ext uri="{FF2B5EF4-FFF2-40B4-BE49-F238E27FC236}">
                    <a16:creationId xmlns:a16="http://schemas.microsoft.com/office/drawing/2014/main" id="{13CF11DE-574E-BF04-715D-72A727B352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199816"/>
                <a:ext cx="4360256" cy="5297821"/>
              </a:xfrm>
              <a:blipFill>
                <a:blip r:embed="rId2"/>
                <a:stretch>
                  <a:fillRect l="-559" t="-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E79A8497-3D20-480A-F085-11391E1ED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995" y="3611562"/>
            <a:ext cx="6660173" cy="288607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48976C7-9D91-915F-6EEC-037CADC8F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604838"/>
            <a:ext cx="6161408" cy="285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6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85273-ED66-C326-5CC3-7CFBF3C2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Cornering</a:t>
            </a:r>
            <a:r>
              <a:rPr lang="it-IT" dirty="0"/>
              <a:t> </a:t>
            </a:r>
            <a:r>
              <a:rPr lang="it-IT" dirty="0" err="1"/>
              <a:t>Stiffness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22DE6D7-8A39-3776-809E-1F980C98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7C454A5-9F9E-6EE4-4D49-F5E9BEAC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71" y="422163"/>
            <a:ext cx="6708360" cy="29069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AA59CB1-4964-F76E-21FA-CEC1E92F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672" y="3674225"/>
            <a:ext cx="6708360" cy="290695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FDDFD86-8C07-4DBC-5484-9E664CE51835}"/>
              </a:ext>
            </a:extLst>
          </p:cNvPr>
          <p:cNvSpPr txBox="1"/>
          <p:nvPr/>
        </p:nvSpPr>
        <p:spPr>
          <a:xfrm>
            <a:off x="711662" y="2828835"/>
            <a:ext cx="3557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The </a:t>
            </a:r>
            <a:r>
              <a:rPr lang="it-IT" dirty="0" err="1">
                <a:solidFill>
                  <a:schemeClr val="bg1"/>
                </a:solidFill>
              </a:rPr>
              <a:t>cornering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stiffness</a:t>
            </a:r>
            <a:r>
              <a:rPr lang="it-IT" dirty="0">
                <a:solidFill>
                  <a:schemeClr val="bg1"/>
                </a:solidFill>
              </a:rPr>
              <a:t> for </a:t>
            </a:r>
            <a:r>
              <a:rPr lang="it-IT" dirty="0" err="1">
                <a:solidFill>
                  <a:schemeClr val="bg1"/>
                </a:solidFill>
              </a:rPr>
              <a:t>both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longitudinal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lateral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forces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has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plotted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function</a:t>
            </a:r>
            <a:r>
              <a:rPr lang="it-IT" dirty="0">
                <a:solidFill>
                  <a:schemeClr val="bg1"/>
                </a:solidFill>
              </a:rPr>
              <a:t> of </a:t>
            </a:r>
            <a:r>
              <a:rPr lang="el-GR" dirty="0">
                <a:solidFill>
                  <a:schemeClr val="bg1"/>
                </a:solidFill>
              </a:rPr>
              <a:t>κ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el-GR" dirty="0">
                <a:solidFill>
                  <a:schemeClr val="bg1"/>
                </a:solidFill>
              </a:rPr>
              <a:t>α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respectively</a:t>
            </a:r>
            <a:r>
              <a:rPr lang="it-IT" dirty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3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85273-ED66-C326-5CC3-7CFBF3C2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Longitudinal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22DE6D7-8A39-3776-809E-1F980C98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65E6C8F2-BF33-A032-A3F3-8338C2CBC7A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4360256" cy="4093243"/>
              </a:xfrm>
            </p:spPr>
            <p:txBody>
              <a:bodyPr/>
              <a:lstStyle/>
              <a:p>
                <a:r>
                  <a:rPr lang="en-GB" dirty="0"/>
                  <a:t>Nominal vertical force, null camber, variable slip: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𝐹𝑧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=220 [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𝑑𝑒𝑔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−3, −6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First guess:</a:t>
                </a:r>
              </a:p>
              <a:p>
                <a:pPr marL="0" indent="0" algn="ctr">
                  <a:buNone/>
                </a:pPr>
                <a:r>
                  <a:rPr lang="en-GB" dirty="0"/>
                  <a:t>P0 = [15, 12, 1, 0]</a:t>
                </a:r>
              </a:p>
              <a:p>
                <a:r>
                  <a:rPr lang="en-GB" dirty="0"/>
                  <a:t>Boundaries: </a:t>
                </a:r>
              </a:p>
              <a:p>
                <a:pPr marL="0" indent="0" algn="ctr">
                  <a:buNone/>
                </a:pPr>
                <a:r>
                  <a:rPr lang="en-GB" dirty="0"/>
                  <a:t>Lb = [-20, -20, -20, -20]</a:t>
                </a:r>
              </a:p>
              <a:p>
                <a:pPr marL="0" indent="0" algn="ctr">
                  <a:buNone/>
                </a:pPr>
                <a:r>
                  <a:rPr lang="en-GB" dirty="0" err="1"/>
                  <a:t>Ub</a:t>
                </a:r>
                <a:r>
                  <a:rPr lang="en-GB" dirty="0"/>
                  <a:t> = [20, 20, 20, 20]</a:t>
                </a:r>
              </a:p>
              <a:p>
                <a:r>
                  <a:rPr lang="en-GB" dirty="0"/>
                  <a:t>Residuals: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=0.99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65E6C8F2-BF33-A032-A3F3-8338C2CBC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4360256" cy="4093243"/>
              </a:xfrm>
              <a:blipFill>
                <a:blip r:embed="rId2"/>
                <a:stretch>
                  <a:fillRect l="-559" t="-447" r="-16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662AAC4E-9499-4272-1E95-C54063A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88" y="605216"/>
            <a:ext cx="5179511" cy="224445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FE3BA0F-5B27-FCE2-DF36-09470AF34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111" y="3214797"/>
            <a:ext cx="7154488" cy="31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1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985273-ED66-C326-5CC3-7CFBF3C2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Lateral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22DE6D7-8A39-3776-809E-1F980C98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51D93A-8E19-B362-42C2-EEE5B0FDB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50" y="639223"/>
            <a:ext cx="6016650" cy="2607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153BCBC3-E108-FEFA-68E9-9F5C40977E4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4360256" cy="4442906"/>
              </a:xfrm>
            </p:spPr>
            <p:txBody>
              <a:bodyPr/>
              <a:lstStyle/>
              <a:p>
                <a:r>
                  <a:rPr lang="en-GB" dirty="0"/>
                  <a:t>Nominal vertical force, null camber, variable slip: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𝐹𝑧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=700 [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𝑑𝑒𝑔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−3, −6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First guess:</a:t>
                </a:r>
              </a:p>
              <a:p>
                <a:pPr marL="0" indent="0" algn="ctr">
                  <a:buNone/>
                </a:pPr>
                <a:r>
                  <a:rPr lang="en-GB" dirty="0"/>
                  <a:t>P0 = [</a:t>
                </a:r>
                <a:r>
                  <a:rPr lang="en-GB" sz="1800" b="0" i="0" u="none" strike="noStrike" baseline="0" dirty="0">
                    <a:latin typeface="HFBR10"/>
                  </a:rPr>
                  <a:t>14, 13, -0.49, 0.9, 0.03, -0.27, 3.76,       -0.09, 28.38</a:t>
                </a:r>
                <a:r>
                  <a:rPr lang="en-GB" dirty="0"/>
                  <a:t>]</a:t>
                </a:r>
              </a:p>
              <a:p>
                <a:r>
                  <a:rPr lang="en-GB" dirty="0"/>
                  <a:t>Boundaries: </a:t>
                </a:r>
              </a:p>
              <a:p>
                <a:pPr marL="0" indent="0" algn="ctr">
                  <a:buNone/>
                </a:pPr>
                <a:r>
                  <a:rPr lang="en-GB" dirty="0"/>
                  <a:t>Lb = [</a:t>
                </a:r>
                <a:r>
                  <a:rPr lang="en-GB" sz="1800" b="0" i="0" u="none" strike="noStrike" baseline="0" dirty="0">
                    <a:latin typeface="HFBR10"/>
                  </a:rPr>
                  <a:t>-5, -5, -5, -5, -5, -5, -5, -5, -5</a:t>
                </a:r>
                <a:r>
                  <a:rPr lang="en-GB" dirty="0"/>
                  <a:t>]</a:t>
                </a:r>
              </a:p>
              <a:p>
                <a:pPr marL="0" indent="0" algn="ctr">
                  <a:buNone/>
                </a:pPr>
                <a:r>
                  <a:rPr lang="en-GB" dirty="0" err="1"/>
                  <a:t>Ub</a:t>
                </a:r>
                <a:r>
                  <a:rPr lang="en-GB" dirty="0"/>
                  <a:t> = [20, 20, 20, 20 , 20, 20, 20, 20, 20]</a:t>
                </a:r>
              </a:p>
              <a:p>
                <a:r>
                  <a:rPr lang="en-GB" dirty="0"/>
                  <a:t>Residuals: 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1.000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Segnaposto testo 3">
                <a:extLst>
                  <a:ext uri="{FF2B5EF4-FFF2-40B4-BE49-F238E27FC236}">
                    <a16:creationId xmlns:a16="http://schemas.microsoft.com/office/drawing/2014/main" id="{153BCBC3-E108-FEFA-68E9-9F5C40977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4360256" cy="4442906"/>
              </a:xfrm>
              <a:blipFill>
                <a:blip r:embed="rId4"/>
                <a:stretch>
                  <a:fillRect l="-559" t="-412" r="-4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B0270A53-0F6A-6556-0C27-E5A73E2CC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750" y="3342737"/>
            <a:ext cx="6016649" cy="297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708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rgbClr val="00213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2031</TotalTime>
  <Words>1493</Words>
  <Application>Microsoft Office PowerPoint</Application>
  <PresentationFormat>Widescreen</PresentationFormat>
  <Paragraphs>195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HFBR10</vt:lpstr>
      <vt:lpstr>Trade Gothic LT Pro</vt:lpstr>
      <vt:lpstr>Trebuchet MS</vt:lpstr>
      <vt:lpstr>Tema di Office</vt:lpstr>
      <vt:lpstr>Vehicle Dynamics </vt:lpstr>
      <vt:lpstr>Tyre Fitting</vt:lpstr>
      <vt:lpstr>Longitudinal Forces</vt:lpstr>
      <vt:lpstr>Longitudinal Forces</vt:lpstr>
      <vt:lpstr>Lateral Forces</vt:lpstr>
      <vt:lpstr>Lateral Forces</vt:lpstr>
      <vt:lpstr>Cornering Stiffness</vt:lpstr>
      <vt:lpstr>Combined Longitudinal</vt:lpstr>
      <vt:lpstr>Combined Lateral</vt:lpstr>
      <vt:lpstr>Weighting Functions</vt:lpstr>
      <vt:lpstr>Self-Aligning Moment</vt:lpstr>
      <vt:lpstr>Self-Aligning Moment</vt:lpstr>
      <vt:lpstr>Simulink model</vt:lpstr>
      <vt:lpstr>Speed test</vt:lpstr>
      <vt:lpstr>Steer test</vt:lpstr>
      <vt:lpstr>Lateral Load Transfer </vt:lpstr>
      <vt:lpstr>Normalized axle characteristics</vt:lpstr>
      <vt:lpstr>Handling diagram</vt:lpstr>
      <vt:lpstr>Yaw rate</vt:lpstr>
      <vt:lpstr>Body slip gain </vt:lpstr>
      <vt:lpstr>Handling diagram variation due to Camber changes</vt:lpstr>
      <vt:lpstr>Handling diagram variation due to Toe angle changes</vt:lpstr>
      <vt:lpstr>Handling diagram variation due to Stiffness changes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Dynamics</dc:title>
  <dc:creator>Daniela Argeri</dc:creator>
  <cp:lastModifiedBy>Gianmarco Lavacca</cp:lastModifiedBy>
  <cp:revision>6</cp:revision>
  <dcterms:created xsi:type="dcterms:W3CDTF">2023-07-24T06:59:19Z</dcterms:created>
  <dcterms:modified xsi:type="dcterms:W3CDTF">2023-09-05T19:11:04Z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